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2"/>
  </p:notesMasterIdLst>
  <p:sldIdLst>
    <p:sldId id="256" r:id="rId2"/>
    <p:sldId id="343" r:id="rId3"/>
    <p:sldId id="353" r:id="rId4"/>
    <p:sldId id="325" r:id="rId5"/>
    <p:sldId id="354" r:id="rId6"/>
    <p:sldId id="355" r:id="rId7"/>
    <p:sldId id="356" r:id="rId8"/>
    <p:sldId id="357" r:id="rId9"/>
    <p:sldId id="358" r:id="rId10"/>
    <p:sldId id="359" r:id="rId11"/>
    <p:sldId id="360" r:id="rId12"/>
    <p:sldId id="361" r:id="rId13"/>
    <p:sldId id="362" r:id="rId14"/>
    <p:sldId id="363" r:id="rId15"/>
    <p:sldId id="364" r:id="rId16"/>
    <p:sldId id="365" r:id="rId17"/>
    <p:sldId id="366" r:id="rId18"/>
    <p:sldId id="367" r:id="rId19"/>
    <p:sldId id="368" r:id="rId20"/>
    <p:sldId id="369" r:id="rId21"/>
    <p:sldId id="370" r:id="rId22"/>
    <p:sldId id="326" r:id="rId23"/>
    <p:sldId id="371" r:id="rId24"/>
    <p:sldId id="372" r:id="rId25"/>
    <p:sldId id="373" r:id="rId26"/>
    <p:sldId id="327" r:id="rId27"/>
    <p:sldId id="374" r:id="rId28"/>
    <p:sldId id="328" r:id="rId29"/>
    <p:sldId id="375" r:id="rId30"/>
    <p:sldId id="376" r:id="rId31"/>
    <p:sldId id="377" r:id="rId32"/>
    <p:sldId id="329" r:id="rId33"/>
    <p:sldId id="344" r:id="rId34"/>
    <p:sldId id="378" r:id="rId35"/>
    <p:sldId id="379" r:id="rId36"/>
    <p:sldId id="380" r:id="rId37"/>
    <p:sldId id="381" r:id="rId38"/>
    <p:sldId id="382" r:id="rId39"/>
    <p:sldId id="383" r:id="rId40"/>
    <p:sldId id="384" r:id="rId41"/>
    <p:sldId id="385" r:id="rId42"/>
    <p:sldId id="386" r:id="rId43"/>
    <p:sldId id="388" r:id="rId44"/>
    <p:sldId id="387" r:id="rId45"/>
    <p:sldId id="345" r:id="rId46"/>
    <p:sldId id="349" r:id="rId47"/>
    <p:sldId id="389" r:id="rId48"/>
    <p:sldId id="390" r:id="rId49"/>
    <p:sldId id="330" r:id="rId50"/>
    <p:sldId id="391" r:id="rId51"/>
    <p:sldId id="393" r:id="rId52"/>
    <p:sldId id="394" r:id="rId53"/>
    <p:sldId id="395" r:id="rId54"/>
    <p:sldId id="396" r:id="rId55"/>
    <p:sldId id="392" r:id="rId56"/>
    <p:sldId id="397" r:id="rId57"/>
    <p:sldId id="398" r:id="rId58"/>
    <p:sldId id="399" r:id="rId59"/>
    <p:sldId id="400" r:id="rId60"/>
    <p:sldId id="401" r:id="rId61"/>
    <p:sldId id="402" r:id="rId62"/>
    <p:sldId id="403" r:id="rId63"/>
    <p:sldId id="405" r:id="rId64"/>
    <p:sldId id="406" r:id="rId65"/>
    <p:sldId id="404" r:id="rId66"/>
    <p:sldId id="407" r:id="rId67"/>
    <p:sldId id="408" r:id="rId68"/>
    <p:sldId id="409" r:id="rId69"/>
    <p:sldId id="410" r:id="rId70"/>
    <p:sldId id="346" r:id="rId71"/>
    <p:sldId id="350" r:id="rId72"/>
    <p:sldId id="411" r:id="rId73"/>
    <p:sldId id="412" r:id="rId74"/>
    <p:sldId id="413" r:id="rId75"/>
    <p:sldId id="414" r:id="rId76"/>
    <p:sldId id="415" r:id="rId77"/>
    <p:sldId id="416" r:id="rId78"/>
    <p:sldId id="417" r:id="rId79"/>
    <p:sldId id="418" r:id="rId80"/>
    <p:sldId id="419" r:id="rId81"/>
    <p:sldId id="420" r:id="rId82"/>
    <p:sldId id="421" r:id="rId83"/>
    <p:sldId id="422" r:id="rId84"/>
    <p:sldId id="423" r:id="rId85"/>
    <p:sldId id="424" r:id="rId86"/>
    <p:sldId id="425" r:id="rId87"/>
    <p:sldId id="426" r:id="rId88"/>
    <p:sldId id="427" r:id="rId89"/>
    <p:sldId id="428" r:id="rId90"/>
    <p:sldId id="429" r:id="rId91"/>
    <p:sldId id="430" r:id="rId92"/>
    <p:sldId id="431" r:id="rId93"/>
    <p:sldId id="432" r:id="rId94"/>
    <p:sldId id="340" r:id="rId95"/>
    <p:sldId id="347" r:id="rId96"/>
    <p:sldId id="351" r:id="rId97"/>
    <p:sldId id="342" r:id="rId98"/>
    <p:sldId id="352" r:id="rId99"/>
    <p:sldId id="331" r:id="rId100"/>
    <p:sldId id="348" r:id="rId10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1" autoAdjust="0"/>
    <p:restoredTop sz="94660"/>
  </p:normalViewPr>
  <p:slideViewPr>
    <p:cSldViewPr>
      <p:cViewPr varScale="1">
        <p:scale>
          <a:sx n="78" d="100"/>
          <a:sy n="78" d="100"/>
        </p:scale>
        <p:origin x="1622" y="6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6" d="100"/>
          <a:sy n="56" d="100"/>
        </p:scale>
        <p:origin x="-2874"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notesMaster" Target="notesMasters/notes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3CD35AC-002E-4FB3-9B3E-76018EEA13FE}" type="datetimeFigureOut">
              <a:rPr lang="en-US" smtClean="0"/>
              <a:t>3/26/2024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231E4DA-92BF-4671-A5AE-9AB8DBD10B40}" type="slidenum">
              <a:rPr lang="en-US" smtClean="0"/>
              <a:t>‹#›</a:t>
            </a:fld>
            <a:endParaRPr lang="en-US"/>
          </a:p>
        </p:txBody>
      </p:sp>
    </p:spTree>
    <p:extLst>
      <p:ext uri="{BB962C8B-B14F-4D97-AF65-F5344CB8AC3E}">
        <p14:creationId xmlns:p14="http://schemas.microsoft.com/office/powerpoint/2010/main" val="4410620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 typo for 110 in the book.</a:t>
            </a:r>
          </a:p>
        </p:txBody>
      </p:sp>
      <p:sp>
        <p:nvSpPr>
          <p:cNvPr id="4" name="Slide Number Placeholder 3"/>
          <p:cNvSpPr>
            <a:spLocks noGrp="1"/>
          </p:cNvSpPr>
          <p:nvPr>
            <p:ph type="sldNum" sz="quarter" idx="10"/>
          </p:nvPr>
        </p:nvSpPr>
        <p:spPr/>
        <p:txBody>
          <a:bodyPr/>
          <a:lstStyle/>
          <a:p>
            <a:fld id="{E231E4DA-92BF-4671-A5AE-9AB8DBD10B40}" type="slidenum">
              <a:rPr lang="en-US" smtClean="0"/>
              <a:t>22</a:t>
            </a:fld>
            <a:endParaRPr lang="en-US"/>
          </a:p>
        </p:txBody>
      </p:sp>
    </p:spTree>
    <p:extLst>
      <p:ext uri="{BB962C8B-B14F-4D97-AF65-F5344CB8AC3E}">
        <p14:creationId xmlns:p14="http://schemas.microsoft.com/office/powerpoint/2010/main" val="2928404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a:t>Click to edit Master title style</a:t>
            </a:r>
          </a:p>
        </p:txBody>
      </p:sp>
      <p:sp>
        <p:nvSpPr>
          <p:cNvPr id="3" name="Content Placeholder 2"/>
          <p:cNvSpPr>
            <a:spLocks noGrp="1"/>
          </p:cNvSpPr>
          <p:nvPr>
            <p:ph idx="1"/>
          </p:nvPr>
        </p:nvSpPr>
        <p:spPr>
          <a:xfrm>
            <a:off x="457200" y="1295400"/>
            <a:ext cx="8229600" cy="48307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868362"/>
          </a:xfrm>
          <a:prstGeom prst="rect">
            <a:avLst/>
          </a:prstGeom>
        </p:spPr>
        <p:style>
          <a:lnRef idx="2">
            <a:schemeClr val="accent1"/>
          </a:lnRef>
          <a:fillRef idx="1">
            <a:schemeClr val="lt1"/>
          </a:fillRef>
          <a:effectRef idx="0">
            <a:schemeClr val="accent1"/>
          </a:effectRef>
          <a:fontRef idx="none"/>
        </p:style>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371600"/>
            <a:ext cx="8229600" cy="4754563"/>
          </a:xfrm>
          <a:prstGeom prst="rect">
            <a:avLst/>
          </a:prstGeom>
        </p:spPr>
        <p:style>
          <a:lnRef idx="2">
            <a:schemeClr val="accent3"/>
          </a:lnRef>
          <a:fillRef idx="1">
            <a:schemeClr val="lt1"/>
          </a:fillRef>
          <a:effectRef idx="0">
            <a:schemeClr val="accent3"/>
          </a:effectRef>
          <a:fontRef idx="none"/>
        </p:style>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1000"/>
                                        <p:tgtEl>
                                          <p:spTgt spid="3">
                                            <p:bg/>
                                          </p:spTgt>
                                        </p:tgtEl>
                                      </p:cBhvr>
                                    </p:animEffect>
                                    <p:anim calcmode="lin" valueType="num">
                                      <p:cBhvr>
                                        <p:cTn id="8" dur="1000" fill="hold"/>
                                        <p:tgtEl>
                                          <p:spTgt spid="3">
                                            <p:bg/>
                                          </p:spTgt>
                                        </p:tgtEl>
                                        <p:attrNameLst>
                                          <p:attrName>ppt_x</p:attrName>
                                        </p:attrNameLst>
                                      </p:cBhvr>
                                      <p:tavLst>
                                        <p:tav tm="0">
                                          <p:val>
                                            <p:strVal val="#ppt_x"/>
                                          </p:val>
                                        </p:tav>
                                        <p:tav tm="100000">
                                          <p:val>
                                            <p:strVal val="#ppt_x"/>
                                          </p:val>
                                        </p:tav>
                                      </p:tavLst>
                                    </p:anim>
                                    <p:anim calcmode="lin" valueType="num">
                                      <p:cBhvr>
                                        <p:cTn id="9" dur="1000" fill="hold"/>
                                        <p:tgtEl>
                                          <p:spTgt spid="3">
                                            <p:bg/>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1000"/>
                                        <p:tgtEl>
                                          <p:spTgt spid="3">
                                            <p:txEl>
                                              <p:pRg st="3" end="3"/>
                                            </p:txEl>
                                          </p:spTgt>
                                        </p:tgtEl>
                                      </p:cBhvr>
                                    </p:animEffect>
                                    <p:anim calcmode="lin" valueType="num">
                                      <p:cBhvr>
                                        <p:cTn id="3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1000"/>
                                        <p:tgtEl>
                                          <p:spTgt spid="3">
                                            <p:txEl>
                                              <p:pRg st="4" end="4"/>
                                            </p:txEl>
                                          </p:spTgt>
                                        </p:tgtEl>
                                      </p:cBhvr>
                                    </p:animEffect>
                                    <p:anim calcmode="lin" valueType="num">
                                      <p:cBhvr>
                                        <p:cTn id="3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tmplLst>
          <p:tmpl>
            <p:tnLst>
              <p:par>
                <p:cTn presetID="42"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 lvl="1">
            <p:tnLst>
              <p:par>
                <p:cTn presetID="42"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 lvl="2">
            <p:tnLst>
              <p:par>
                <p:cTn presetID="42"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 lvl="3">
            <p:tnLst>
              <p:par>
                <p:cTn presetID="42"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 lvl="4">
            <p:tnLst>
              <p:par>
                <p:cTn presetID="42"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 lvl="5">
            <p:tnLst>
              <p:par>
                <p:cTn presetID="42"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Lst>
      </p:bldP>
    </p:bldLst>
  </p:timing>
  <p:txStyles>
    <p:titleStyle>
      <a:lvl1pPr algn="ctr" defTabSz="914400" rtl="0" eaLnBrk="1" latinLnBrk="0" hangingPunct="1">
        <a:spcBef>
          <a:spcPct val="0"/>
        </a:spcBef>
        <a:buNone/>
        <a:defRPr sz="3200" b="1" kern="1200">
          <a:solidFill>
            <a:srgbClr val="0070C0"/>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br>
              <a:rPr lang="en-US" dirty="0">
                <a:latin typeface="DINMittelschrift"/>
              </a:rPr>
            </a:br>
            <a:r>
              <a:rPr lang="en-US" dirty="0">
                <a:latin typeface="DINMittelschrift"/>
              </a:rPr>
              <a:t>The Ages of Globalization: Geography, Technology, and Institutions</a:t>
            </a:r>
            <a:br>
              <a:rPr lang="en-US" dirty="0">
                <a:latin typeface="DINMittelschrift"/>
              </a:rPr>
            </a:br>
            <a:endParaRPr lang="en-US" sz="3200" dirty="0">
              <a:solidFill>
                <a:srgbClr val="0070C0"/>
              </a:solidFill>
            </a:endParaRPr>
          </a:p>
        </p:txBody>
      </p:sp>
      <p:sp>
        <p:nvSpPr>
          <p:cNvPr id="3" name="Subtitle 2"/>
          <p:cNvSpPr>
            <a:spLocks noGrp="1"/>
          </p:cNvSpPr>
          <p:nvPr>
            <p:ph type="subTitle" idx="1"/>
          </p:nvPr>
        </p:nvSpPr>
        <p:spPr>
          <a:xfrm>
            <a:off x="685800" y="3886200"/>
            <a:ext cx="7772400" cy="2133600"/>
          </a:xfrm>
        </p:spPr>
        <p:txBody>
          <a:bodyPr>
            <a:normAutofit/>
          </a:bodyPr>
          <a:lstStyle/>
          <a:p>
            <a:r>
              <a:rPr lang="en-US" dirty="0">
                <a:latin typeface="DINMittelschrift"/>
              </a:rPr>
              <a:t>Jeffrey D. Sachs (2020)</a:t>
            </a:r>
            <a:br>
              <a:rPr lang="en-US" dirty="0">
                <a:latin typeface="DINMittelschrift"/>
              </a:rPr>
            </a:br>
            <a:r>
              <a:rPr lang="en-US" dirty="0">
                <a:latin typeface="DINMittelschrift"/>
              </a:rPr>
              <a:t>Published by: Columbia University </a:t>
            </a:r>
            <a:endParaRPr lang="en-US" dirty="0">
              <a:solidFill>
                <a:srgbClr val="0070C0"/>
              </a:solidFill>
            </a:endParaRPr>
          </a:p>
        </p:txBody>
      </p:sp>
    </p:spTree>
    <p:extLst>
      <p:ext uri="{BB962C8B-B14F-4D97-AF65-F5344CB8AC3E}">
        <p14:creationId xmlns:p14="http://schemas.microsoft.com/office/powerpoint/2010/main" val="821640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090E3-DDBE-F4BF-A0C4-CA04B429D057}"/>
              </a:ext>
            </a:extLst>
          </p:cNvPr>
          <p:cNvSpPr>
            <a:spLocks noGrp="1"/>
          </p:cNvSpPr>
          <p:nvPr>
            <p:ph type="title"/>
          </p:nvPr>
        </p:nvSpPr>
        <p:spPr/>
        <p:txBody>
          <a:bodyPr/>
          <a:lstStyle/>
          <a:p>
            <a:r>
              <a:rPr lang="en-US" dirty="0"/>
              <a:t>World Output per person </a:t>
            </a:r>
          </a:p>
        </p:txBody>
      </p:sp>
      <p:pic>
        <p:nvPicPr>
          <p:cNvPr id="5" name="Content Placeholder 4">
            <a:extLst>
              <a:ext uri="{FF2B5EF4-FFF2-40B4-BE49-F238E27FC236}">
                <a16:creationId xmlns:a16="http://schemas.microsoft.com/office/drawing/2014/main" id="{0D7CF455-A9BE-F51D-89E8-7C981AB9BC1E}"/>
              </a:ext>
            </a:extLst>
          </p:cNvPr>
          <p:cNvPicPr>
            <a:picLocks noGrp="1" noChangeAspect="1"/>
          </p:cNvPicPr>
          <p:nvPr>
            <p:ph idx="1"/>
          </p:nvPr>
        </p:nvPicPr>
        <p:blipFill>
          <a:blip r:embed="rId2"/>
          <a:stretch>
            <a:fillRect/>
          </a:stretch>
        </p:blipFill>
        <p:spPr>
          <a:xfrm>
            <a:off x="533400" y="1295400"/>
            <a:ext cx="8153400" cy="4156702"/>
          </a:xfrm>
        </p:spPr>
      </p:pic>
    </p:spTree>
    <p:extLst>
      <p:ext uri="{BB962C8B-B14F-4D97-AF65-F5344CB8AC3E}">
        <p14:creationId xmlns:p14="http://schemas.microsoft.com/office/powerpoint/2010/main" val="374207906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D541A-620E-42DD-A9AB-558B61B092DA}"/>
              </a:ext>
            </a:extLst>
          </p:cNvPr>
          <p:cNvSpPr>
            <a:spLocks noGrp="1"/>
          </p:cNvSpPr>
          <p:nvPr>
            <p:ph type="title"/>
          </p:nvPr>
        </p:nvSpPr>
        <p:spPr/>
        <p:txBody>
          <a:bodyPr>
            <a:normAutofit fontScale="90000"/>
          </a:bodyPr>
          <a:lstStyle/>
          <a:p>
            <a:r>
              <a:rPr lang="en-US" dirty="0"/>
              <a:t>Guiding Globalization in the Twenty-First Century (pp. 195-214)</a:t>
            </a:r>
          </a:p>
        </p:txBody>
      </p:sp>
      <p:sp>
        <p:nvSpPr>
          <p:cNvPr id="3" name="Content Placeholder 2">
            <a:extLst>
              <a:ext uri="{FF2B5EF4-FFF2-40B4-BE49-F238E27FC236}">
                <a16:creationId xmlns:a16="http://schemas.microsoft.com/office/drawing/2014/main" id="{9195B34F-9107-4EE6-9969-4ED9719C46AF}"/>
              </a:ext>
            </a:extLst>
          </p:cNvPr>
          <p:cNvSpPr>
            <a:spLocks noGrp="1"/>
          </p:cNvSpPr>
          <p:nvPr>
            <p:ph idx="1"/>
          </p:nvPr>
        </p:nvSpPr>
        <p:spPr/>
        <p:txBody>
          <a:bodyPr>
            <a:normAutofit fontScale="85000" lnSpcReduction="10000"/>
          </a:bodyPr>
          <a:lstStyle/>
          <a:p>
            <a:pPr algn="just"/>
            <a:r>
              <a:rPr lang="en-US" dirty="0"/>
              <a:t>Sachs  provides  a  cautionary  note  regarding  the  risks  generated  by  technological advances.  Economic  inequity,  the  environmental  crisis,  and  war  are  serious  threats humanity  and  the  planet  are  facing  in  the  21st  century,  issues  that  need  urgent  attention by  world  leaders  at  large.  He  is  optimistic.  He  suggests  that  sustainable  development that “combines economic growth with social inclusion,  environmental sustainability, and  peaceful  societies”  (185)  is  doable.  As  director  of  the  United  Nations  Sustainable Solutions Network, Jeffrey Sachs has been advisor to three UN secretaries-general.</a:t>
            </a:r>
          </a:p>
        </p:txBody>
      </p:sp>
    </p:spTree>
    <p:extLst>
      <p:ext uri="{BB962C8B-B14F-4D97-AF65-F5344CB8AC3E}">
        <p14:creationId xmlns:p14="http://schemas.microsoft.com/office/powerpoint/2010/main" val="3867878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596C1-EE77-91C3-5DE1-96E3E69CEDE0}"/>
              </a:ext>
            </a:extLst>
          </p:cNvPr>
          <p:cNvSpPr>
            <a:spLocks noGrp="1"/>
          </p:cNvSpPr>
          <p:nvPr>
            <p:ph type="title"/>
          </p:nvPr>
        </p:nvSpPr>
        <p:spPr/>
        <p:txBody>
          <a:bodyPr>
            <a:noAutofit/>
          </a:bodyPr>
          <a:lstStyle/>
          <a:p>
            <a:r>
              <a:rPr lang="en-US" sz="2400" dirty="0"/>
              <a:t>The Acceleration of Change (Super-exponential growth ) </a:t>
            </a:r>
          </a:p>
        </p:txBody>
      </p:sp>
      <p:sp>
        <p:nvSpPr>
          <p:cNvPr id="3" name="Content Placeholder 2">
            <a:extLst>
              <a:ext uri="{FF2B5EF4-FFF2-40B4-BE49-F238E27FC236}">
                <a16:creationId xmlns:a16="http://schemas.microsoft.com/office/drawing/2014/main" id="{11F8CFF4-8297-DEFD-0412-E91D2FB3D79E}"/>
              </a:ext>
            </a:extLst>
          </p:cNvPr>
          <p:cNvSpPr>
            <a:spLocks noGrp="1"/>
          </p:cNvSpPr>
          <p:nvPr>
            <p:ph idx="1"/>
          </p:nvPr>
        </p:nvSpPr>
        <p:spPr/>
        <p:txBody>
          <a:bodyPr>
            <a:normAutofit fontScale="85000" lnSpcReduction="10000"/>
          </a:bodyPr>
          <a:lstStyle/>
          <a:p>
            <a:pPr algn="just"/>
            <a:r>
              <a:rPr lang="en-SG" dirty="0"/>
              <a:t>These three cases of super-exponential growth are dramatic. They remind us of the dramatic changes in the world since the onset of industrialization.</a:t>
            </a:r>
          </a:p>
          <a:p>
            <a:pPr algn="just"/>
            <a:r>
              <a:rPr lang="en-SG" dirty="0"/>
              <a:t>Yet </a:t>
            </a:r>
            <a:r>
              <a:rPr lang="en-SG" dirty="0">
                <a:solidFill>
                  <a:srgbClr val="FF0000"/>
                </a:solidFill>
              </a:rPr>
              <a:t>we should not infer that societies were static before 1800. </a:t>
            </a:r>
            <a:r>
              <a:rPr lang="en-SG" dirty="0"/>
              <a:t>The long period until the start of industrialization was an active and necessary runway for the eventual liftoff of the world economy. </a:t>
            </a:r>
          </a:p>
          <a:p>
            <a:pPr algn="just"/>
            <a:r>
              <a:rPr lang="en-SG" dirty="0"/>
              <a:t>The preceding ages of globalization </a:t>
            </a:r>
            <a:r>
              <a:rPr lang="en-SG" dirty="0">
                <a:solidFill>
                  <a:srgbClr val="FF0000"/>
                </a:solidFill>
              </a:rPr>
              <a:t>set the essential foundations</a:t>
            </a:r>
            <a:r>
              <a:rPr lang="en-SG" dirty="0"/>
              <a:t> of science, technology, governance, commercial law, and sheer ambition that ultimately gave rise to the Industrial Age.</a:t>
            </a:r>
            <a:endParaRPr lang="en-US" dirty="0"/>
          </a:p>
        </p:txBody>
      </p:sp>
    </p:spTree>
    <p:extLst>
      <p:ext uri="{BB962C8B-B14F-4D97-AF65-F5344CB8AC3E}">
        <p14:creationId xmlns:p14="http://schemas.microsoft.com/office/powerpoint/2010/main" val="13046662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818C6-7CA6-033C-68F6-A382A1DA9574}"/>
              </a:ext>
            </a:extLst>
          </p:cNvPr>
          <p:cNvSpPr>
            <a:spLocks noGrp="1"/>
          </p:cNvSpPr>
          <p:nvPr>
            <p:ph type="title"/>
          </p:nvPr>
        </p:nvSpPr>
        <p:spPr/>
        <p:txBody>
          <a:bodyPr/>
          <a:lstStyle/>
          <a:p>
            <a:r>
              <a:rPr lang="en-SG" dirty="0"/>
              <a:t>Economic Scale and the Pace of Change</a:t>
            </a:r>
            <a:endParaRPr lang="en-US" dirty="0"/>
          </a:p>
        </p:txBody>
      </p:sp>
      <p:sp>
        <p:nvSpPr>
          <p:cNvPr id="3" name="Content Placeholder 2">
            <a:extLst>
              <a:ext uri="{FF2B5EF4-FFF2-40B4-BE49-F238E27FC236}">
                <a16:creationId xmlns:a16="http://schemas.microsoft.com/office/drawing/2014/main" id="{DADDD305-1CDC-F104-0E1F-17AF367DA540}"/>
              </a:ext>
            </a:extLst>
          </p:cNvPr>
          <p:cNvSpPr>
            <a:spLocks noGrp="1"/>
          </p:cNvSpPr>
          <p:nvPr>
            <p:ph idx="1"/>
          </p:nvPr>
        </p:nvSpPr>
        <p:spPr/>
        <p:txBody>
          <a:bodyPr>
            <a:normAutofit fontScale="85000" lnSpcReduction="20000"/>
          </a:bodyPr>
          <a:lstStyle/>
          <a:p>
            <a:r>
              <a:rPr lang="en-SG" dirty="0"/>
              <a:t>There is a basic idea in economics that a larger market leads to higher incomes and more rapid growth. It leads to more specialization, efficiency and lower cost.</a:t>
            </a:r>
          </a:p>
          <a:p>
            <a:r>
              <a:rPr lang="en-SG" dirty="0"/>
              <a:t>It creates incentive for innovations. </a:t>
            </a:r>
          </a:p>
          <a:p>
            <a:r>
              <a:rPr lang="en-SG" dirty="0"/>
              <a:t>The most fundamental reason for the </a:t>
            </a:r>
            <a:r>
              <a:rPr lang="en-SG" dirty="0" err="1"/>
              <a:t>takeoff</a:t>
            </a:r>
            <a:r>
              <a:rPr lang="en-SG" dirty="0"/>
              <a:t> of economic growth around 1800 is therefore scale. </a:t>
            </a:r>
          </a:p>
          <a:p>
            <a:r>
              <a:rPr lang="en-SG" dirty="0"/>
              <a:t>Yet the scale of global enterprise by 1800 was</a:t>
            </a:r>
          </a:p>
          <a:p>
            <a:r>
              <a:rPr lang="en-SG" dirty="0"/>
              <a:t>incomparably larger (one billion </a:t>
            </a:r>
            <a:r>
              <a:rPr lang="en-SG" dirty="0" err="1"/>
              <a:t>populaiton</a:t>
            </a:r>
            <a:r>
              <a:rPr lang="en-SG" dirty="0"/>
              <a:t>) than, say, in 10,000 BCE, when an estimated 2million widely-dispersed human beings constituted the entirety of humanity.</a:t>
            </a:r>
          </a:p>
          <a:p>
            <a:r>
              <a:rPr lang="en-SG" dirty="0"/>
              <a:t>One can therefore see the history of globalization as a series of scale-enlarging transformations.</a:t>
            </a:r>
            <a:endParaRPr lang="en-US" dirty="0"/>
          </a:p>
        </p:txBody>
      </p:sp>
    </p:spTree>
    <p:extLst>
      <p:ext uri="{BB962C8B-B14F-4D97-AF65-F5344CB8AC3E}">
        <p14:creationId xmlns:p14="http://schemas.microsoft.com/office/powerpoint/2010/main" val="37800719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23236-3452-BDA7-DE85-D408BB80AF18}"/>
              </a:ext>
            </a:extLst>
          </p:cNvPr>
          <p:cNvSpPr>
            <a:spLocks noGrp="1"/>
          </p:cNvSpPr>
          <p:nvPr>
            <p:ph type="title"/>
          </p:nvPr>
        </p:nvSpPr>
        <p:spPr/>
        <p:txBody>
          <a:bodyPr/>
          <a:lstStyle/>
          <a:p>
            <a:r>
              <a:rPr lang="en-SG" dirty="0"/>
              <a:t>Economic Scale and the Pace of Change</a:t>
            </a:r>
            <a:endParaRPr lang="en-US" dirty="0"/>
          </a:p>
        </p:txBody>
      </p:sp>
      <p:sp>
        <p:nvSpPr>
          <p:cNvPr id="3" name="Content Placeholder 2">
            <a:extLst>
              <a:ext uri="{FF2B5EF4-FFF2-40B4-BE49-F238E27FC236}">
                <a16:creationId xmlns:a16="http://schemas.microsoft.com/office/drawing/2014/main" id="{0FA6024C-0D7D-BE17-FD99-C42F9D70BF4A}"/>
              </a:ext>
            </a:extLst>
          </p:cNvPr>
          <p:cNvSpPr>
            <a:spLocks noGrp="1"/>
          </p:cNvSpPr>
          <p:nvPr>
            <p:ph idx="1"/>
          </p:nvPr>
        </p:nvSpPr>
        <p:spPr/>
        <p:txBody>
          <a:bodyPr>
            <a:normAutofit fontScale="77500" lnSpcReduction="20000"/>
          </a:bodyPr>
          <a:lstStyle/>
          <a:p>
            <a:r>
              <a:rPr lang="en-SG" dirty="0"/>
              <a:t>In this sense, the ages of globalization both explain and are explained by </a:t>
            </a:r>
            <a:r>
              <a:rPr lang="en-SG" dirty="0">
                <a:solidFill>
                  <a:srgbClr val="FF0000"/>
                </a:solidFill>
              </a:rPr>
              <a:t>the rising scale of global interactions.</a:t>
            </a:r>
            <a:r>
              <a:rPr lang="en-SG" dirty="0"/>
              <a:t> Each boost in global scale has given rise to new technologies that have </a:t>
            </a:r>
            <a:r>
              <a:rPr lang="en-SG" dirty="0">
                <a:solidFill>
                  <a:srgbClr val="FF0000"/>
                </a:solidFill>
              </a:rPr>
              <a:t>expanded populations and production</a:t>
            </a:r>
            <a:r>
              <a:rPr lang="en-SG" dirty="0"/>
              <a:t>. Each boost of scale, in turn, has changed the nature of governance and geopolitics.</a:t>
            </a:r>
          </a:p>
          <a:p>
            <a:r>
              <a:rPr lang="en-SG" dirty="0"/>
              <a:t>While scale is crucial for productivity and innovation, geography is often decisive in determining scale. The scale of an economy, or a group of interconnected economies, depends on the ability to trade, and therefore on the geographic conditions for the movement of goods, people, and ideas. Places that are remote or isolated will not benefit as much from trade and the diffusion of ideas and technologies as places that are more accessible.</a:t>
            </a:r>
            <a:endParaRPr lang="en-US" dirty="0"/>
          </a:p>
        </p:txBody>
      </p:sp>
    </p:spTree>
    <p:extLst>
      <p:ext uri="{BB962C8B-B14F-4D97-AF65-F5344CB8AC3E}">
        <p14:creationId xmlns:p14="http://schemas.microsoft.com/office/powerpoint/2010/main" val="17181882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4B34C-B10D-C8B6-215F-7D292E913274}"/>
              </a:ext>
            </a:extLst>
          </p:cNvPr>
          <p:cNvSpPr>
            <a:spLocks noGrp="1"/>
          </p:cNvSpPr>
          <p:nvPr>
            <p:ph type="title"/>
          </p:nvPr>
        </p:nvSpPr>
        <p:spPr/>
        <p:txBody>
          <a:bodyPr/>
          <a:lstStyle/>
          <a:p>
            <a:r>
              <a:rPr lang="en-US" dirty="0"/>
              <a:t>Malthusian Pessimism</a:t>
            </a:r>
          </a:p>
        </p:txBody>
      </p:sp>
      <p:sp>
        <p:nvSpPr>
          <p:cNvPr id="3" name="Content Placeholder 2">
            <a:extLst>
              <a:ext uri="{FF2B5EF4-FFF2-40B4-BE49-F238E27FC236}">
                <a16:creationId xmlns:a16="http://schemas.microsoft.com/office/drawing/2014/main" id="{DA00CFB4-7FC5-2C31-DA01-2ED38EAAC3F7}"/>
              </a:ext>
            </a:extLst>
          </p:cNvPr>
          <p:cNvSpPr>
            <a:spLocks noGrp="1"/>
          </p:cNvSpPr>
          <p:nvPr>
            <p:ph idx="1"/>
          </p:nvPr>
        </p:nvSpPr>
        <p:spPr/>
        <p:txBody>
          <a:bodyPr>
            <a:normAutofit fontScale="62500" lnSpcReduction="20000"/>
          </a:bodyPr>
          <a:lstStyle/>
          <a:p>
            <a:r>
              <a:rPr lang="en-SG" dirty="0"/>
              <a:t>Malthus famously warned against trying to improve the lot of the poor, and even against the chances for long-term economic progress. He argued that following any rise in productivity, the world would simply end up with more poor people, but with no long-term solution to poverty.</a:t>
            </a:r>
          </a:p>
          <a:p>
            <a:r>
              <a:rPr lang="en-SG" dirty="0"/>
              <a:t>Here is Malthus’s reasoning. Suppose that farmers learned to double their output. It would seem that everybody could eat twice as much, and that hunger and poverty would plummet. But what if the population were to increase as a result, as more children survived to adulthood and more young people could afford to start families? If the population doubled while the farmland remained unchanged, the amount of food per person would be back where it started. And if the population were to more than double—that is, if the population were to overshoot—then living standards could actually fall below the starting point, until new bouts of hunger and disease reversed the overshooting.</a:t>
            </a:r>
          </a:p>
          <a:p>
            <a:r>
              <a:rPr lang="en-SG" dirty="0" err="1"/>
              <a:t>Matlhus</a:t>
            </a:r>
            <a:r>
              <a:rPr lang="en-SG" dirty="0"/>
              <a:t> was wrong as well as he was right. The concept of quality children as well as poverty/hunger still threat for the planet. </a:t>
            </a:r>
            <a:endParaRPr lang="en-US" dirty="0"/>
          </a:p>
        </p:txBody>
      </p:sp>
    </p:spTree>
    <p:extLst>
      <p:ext uri="{BB962C8B-B14F-4D97-AF65-F5344CB8AC3E}">
        <p14:creationId xmlns:p14="http://schemas.microsoft.com/office/powerpoint/2010/main" val="25406160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2647B-3BD9-ADB5-6327-7E0CC225F824}"/>
              </a:ext>
            </a:extLst>
          </p:cNvPr>
          <p:cNvSpPr>
            <a:spLocks noGrp="1"/>
          </p:cNvSpPr>
          <p:nvPr>
            <p:ph type="title"/>
          </p:nvPr>
        </p:nvSpPr>
        <p:spPr/>
        <p:txBody>
          <a:bodyPr/>
          <a:lstStyle/>
          <a:p>
            <a:r>
              <a:rPr lang="en-SG" dirty="0"/>
              <a:t>The Gradual Transformation to Urban Life</a:t>
            </a:r>
            <a:endParaRPr lang="en-US" dirty="0"/>
          </a:p>
        </p:txBody>
      </p:sp>
      <p:sp>
        <p:nvSpPr>
          <p:cNvPr id="3" name="Content Placeholder 2">
            <a:extLst>
              <a:ext uri="{FF2B5EF4-FFF2-40B4-BE49-F238E27FC236}">
                <a16:creationId xmlns:a16="http://schemas.microsoft.com/office/drawing/2014/main" id="{A61C0BD9-B87D-17E1-186B-F37B26AAC1A0}"/>
              </a:ext>
            </a:extLst>
          </p:cNvPr>
          <p:cNvSpPr>
            <a:spLocks noGrp="1"/>
          </p:cNvSpPr>
          <p:nvPr>
            <p:ph idx="1"/>
          </p:nvPr>
        </p:nvSpPr>
        <p:spPr/>
        <p:txBody>
          <a:bodyPr>
            <a:normAutofit fontScale="92500" lnSpcReduction="10000"/>
          </a:bodyPr>
          <a:lstStyle/>
          <a:p>
            <a:pPr algn="just"/>
            <a:r>
              <a:rPr lang="en-SG" dirty="0"/>
              <a:t>Across the ages of globalization, we have seen not only an increase in scale—of the human population, of economic production, and of politics—but also a decisive shift from rural to urban life.</a:t>
            </a:r>
          </a:p>
          <a:p>
            <a:pPr algn="just"/>
            <a:r>
              <a:rPr lang="en-SG" dirty="0"/>
              <a:t>To understand this change, we should examine in more detail the structure of an economy.</a:t>
            </a:r>
          </a:p>
          <a:p>
            <a:pPr algn="just"/>
            <a:r>
              <a:rPr lang="en-SG" dirty="0"/>
              <a:t>Economic activities are usefully categorized into three productive sectors, called the primary, secondary, and tertiary sectors.</a:t>
            </a:r>
            <a:endParaRPr lang="en-US" dirty="0"/>
          </a:p>
        </p:txBody>
      </p:sp>
    </p:spTree>
    <p:extLst>
      <p:ext uri="{BB962C8B-B14F-4D97-AF65-F5344CB8AC3E}">
        <p14:creationId xmlns:p14="http://schemas.microsoft.com/office/powerpoint/2010/main" val="29838472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8D54C-ECED-E424-9FCA-571791F8F279}"/>
              </a:ext>
            </a:extLst>
          </p:cNvPr>
          <p:cNvSpPr>
            <a:spLocks noGrp="1"/>
          </p:cNvSpPr>
          <p:nvPr>
            <p:ph type="title"/>
          </p:nvPr>
        </p:nvSpPr>
        <p:spPr/>
        <p:txBody>
          <a:bodyPr/>
          <a:lstStyle/>
          <a:p>
            <a:r>
              <a:rPr lang="en-US" dirty="0"/>
              <a:t>Employment Shares </a:t>
            </a:r>
          </a:p>
        </p:txBody>
      </p:sp>
      <p:pic>
        <p:nvPicPr>
          <p:cNvPr id="5" name="Content Placeholder 4">
            <a:extLst>
              <a:ext uri="{FF2B5EF4-FFF2-40B4-BE49-F238E27FC236}">
                <a16:creationId xmlns:a16="http://schemas.microsoft.com/office/drawing/2014/main" id="{C25B24EC-716D-D989-DBBD-1FDA66B5C8F7}"/>
              </a:ext>
            </a:extLst>
          </p:cNvPr>
          <p:cNvPicPr>
            <a:picLocks noGrp="1" noChangeAspect="1"/>
          </p:cNvPicPr>
          <p:nvPr>
            <p:ph idx="1"/>
          </p:nvPr>
        </p:nvPicPr>
        <p:blipFill>
          <a:blip r:embed="rId2"/>
          <a:stretch>
            <a:fillRect/>
          </a:stretch>
        </p:blipFill>
        <p:spPr>
          <a:xfrm>
            <a:off x="1325598" y="1813237"/>
            <a:ext cx="6492803" cy="3795089"/>
          </a:xfrm>
        </p:spPr>
      </p:pic>
    </p:spTree>
    <p:extLst>
      <p:ext uri="{BB962C8B-B14F-4D97-AF65-F5344CB8AC3E}">
        <p14:creationId xmlns:p14="http://schemas.microsoft.com/office/powerpoint/2010/main" val="2855136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C28C8-50A6-2C72-3ADE-CAABC8F7E428}"/>
              </a:ext>
            </a:extLst>
          </p:cNvPr>
          <p:cNvSpPr>
            <a:spLocks noGrp="1"/>
          </p:cNvSpPr>
          <p:nvPr>
            <p:ph type="title"/>
          </p:nvPr>
        </p:nvSpPr>
        <p:spPr/>
        <p:txBody>
          <a:bodyPr>
            <a:normAutofit fontScale="90000"/>
          </a:bodyPr>
          <a:lstStyle/>
          <a:p>
            <a:r>
              <a:rPr lang="en-SG" dirty="0"/>
              <a:t>The Interplay of Geography, Technology, and</a:t>
            </a:r>
            <a:br>
              <a:rPr lang="en-SG" dirty="0"/>
            </a:br>
            <a:r>
              <a:rPr lang="en-SG" dirty="0"/>
              <a:t>Institutions</a:t>
            </a:r>
            <a:endParaRPr lang="en-US" dirty="0"/>
          </a:p>
        </p:txBody>
      </p:sp>
      <p:sp>
        <p:nvSpPr>
          <p:cNvPr id="3" name="Content Placeholder 2">
            <a:extLst>
              <a:ext uri="{FF2B5EF4-FFF2-40B4-BE49-F238E27FC236}">
                <a16:creationId xmlns:a16="http://schemas.microsoft.com/office/drawing/2014/main" id="{EB8338FF-0115-1022-A4B4-4EA29694B630}"/>
              </a:ext>
            </a:extLst>
          </p:cNvPr>
          <p:cNvSpPr>
            <a:spLocks noGrp="1"/>
          </p:cNvSpPr>
          <p:nvPr>
            <p:ph idx="1"/>
          </p:nvPr>
        </p:nvSpPr>
        <p:spPr/>
        <p:txBody>
          <a:bodyPr>
            <a:normAutofit fontScale="70000" lnSpcReduction="20000"/>
          </a:bodyPr>
          <a:lstStyle/>
          <a:p>
            <a:pPr algn="just"/>
            <a:r>
              <a:rPr lang="en-SG" dirty="0"/>
              <a:t>The economic system of any time and place rests on three foundations: geography, technology, and institutions.</a:t>
            </a:r>
          </a:p>
          <a:p>
            <a:pPr algn="just"/>
            <a:r>
              <a:rPr lang="en-SG" dirty="0"/>
              <a:t>Consider the example of coal-burning steam engine, the most important invention of the industrial age. Geography (coal abundance in UK). Watt’s ingenuity and skill as a craftsman (technology)</a:t>
            </a:r>
          </a:p>
          <a:p>
            <a:pPr algn="just"/>
            <a:r>
              <a:rPr lang="en-SG" dirty="0"/>
              <a:t>Watt patented his invention and successfully defended his patents from those who tried to cash in on his invention (Institutions). </a:t>
            </a:r>
          </a:p>
          <a:p>
            <a:pPr algn="just"/>
            <a:r>
              <a:rPr lang="en-SG" dirty="0"/>
              <a:t>Moreover, industrialists purchased and deployed Watt’s steam engines because they could readily establish their own companies under British law.</a:t>
            </a:r>
          </a:p>
          <a:p>
            <a:pPr algn="just"/>
            <a:r>
              <a:rPr lang="en-SG" dirty="0"/>
              <a:t>Clearly this debate is misguided (Isolated importance of any of these 3). The industrial revolution emerged as a result of the interaction of geography, technology, and institutions.</a:t>
            </a:r>
            <a:endParaRPr lang="en-US" dirty="0"/>
          </a:p>
        </p:txBody>
      </p:sp>
    </p:spTree>
    <p:extLst>
      <p:ext uri="{BB962C8B-B14F-4D97-AF65-F5344CB8AC3E}">
        <p14:creationId xmlns:p14="http://schemas.microsoft.com/office/powerpoint/2010/main" val="300287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05CC1-02F5-47AF-85B7-A31F8A54480D}"/>
              </a:ext>
            </a:extLst>
          </p:cNvPr>
          <p:cNvSpPr>
            <a:spLocks noGrp="1"/>
          </p:cNvSpPr>
          <p:nvPr>
            <p:ph type="title"/>
          </p:nvPr>
        </p:nvSpPr>
        <p:spPr/>
        <p:txBody>
          <a:bodyPr>
            <a:normAutofit fontScale="90000"/>
          </a:bodyPr>
          <a:lstStyle/>
          <a:p>
            <a:r>
              <a:rPr lang="en-SG" dirty="0"/>
              <a:t>The Interplay of Geography, Technology, and</a:t>
            </a:r>
            <a:br>
              <a:rPr lang="en-SG" dirty="0"/>
            </a:br>
            <a:r>
              <a:rPr lang="en-SG" dirty="0"/>
              <a:t>Institutions</a:t>
            </a:r>
            <a:endParaRPr lang="en-US" dirty="0"/>
          </a:p>
        </p:txBody>
      </p:sp>
      <p:pic>
        <p:nvPicPr>
          <p:cNvPr id="5" name="Content Placeholder 4">
            <a:extLst>
              <a:ext uri="{FF2B5EF4-FFF2-40B4-BE49-F238E27FC236}">
                <a16:creationId xmlns:a16="http://schemas.microsoft.com/office/drawing/2014/main" id="{5DC59915-8544-E213-6C57-16DA5DE2046E}"/>
              </a:ext>
            </a:extLst>
          </p:cNvPr>
          <p:cNvPicPr>
            <a:picLocks noGrp="1" noChangeAspect="1"/>
          </p:cNvPicPr>
          <p:nvPr>
            <p:ph idx="1"/>
          </p:nvPr>
        </p:nvPicPr>
        <p:blipFill>
          <a:blip r:embed="rId2"/>
          <a:stretch>
            <a:fillRect/>
          </a:stretch>
        </p:blipFill>
        <p:spPr>
          <a:xfrm>
            <a:off x="1740924" y="1622720"/>
            <a:ext cx="5662151" cy="4176122"/>
          </a:xfrm>
        </p:spPr>
      </p:pic>
    </p:spTree>
    <p:extLst>
      <p:ext uri="{BB962C8B-B14F-4D97-AF65-F5344CB8AC3E}">
        <p14:creationId xmlns:p14="http://schemas.microsoft.com/office/powerpoint/2010/main" val="32631644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E8F20-2A3F-725E-9F81-5AF40269CAC4}"/>
              </a:ext>
            </a:extLst>
          </p:cNvPr>
          <p:cNvSpPr>
            <a:spLocks noGrp="1"/>
          </p:cNvSpPr>
          <p:nvPr>
            <p:ph type="title"/>
          </p:nvPr>
        </p:nvSpPr>
        <p:spPr/>
        <p:txBody>
          <a:bodyPr/>
          <a:lstStyle/>
          <a:p>
            <a:r>
              <a:rPr lang="en-SG" dirty="0"/>
              <a:t>The Interplay of Geography,,</a:t>
            </a:r>
            <a:endParaRPr lang="en-US" dirty="0"/>
          </a:p>
        </p:txBody>
      </p:sp>
      <p:sp>
        <p:nvSpPr>
          <p:cNvPr id="3" name="Content Placeholder 2">
            <a:extLst>
              <a:ext uri="{FF2B5EF4-FFF2-40B4-BE49-F238E27FC236}">
                <a16:creationId xmlns:a16="http://schemas.microsoft.com/office/drawing/2014/main" id="{5B736EE6-5A78-C4C3-44AA-C1819229B704}"/>
              </a:ext>
            </a:extLst>
          </p:cNvPr>
          <p:cNvSpPr>
            <a:spLocks noGrp="1"/>
          </p:cNvSpPr>
          <p:nvPr>
            <p:ph idx="1"/>
          </p:nvPr>
        </p:nvSpPr>
        <p:spPr/>
        <p:txBody>
          <a:bodyPr>
            <a:normAutofit fontScale="85000" lnSpcReduction="20000"/>
          </a:bodyPr>
          <a:lstStyle/>
          <a:p>
            <a:pPr algn="just"/>
            <a:r>
              <a:rPr lang="en-SG" dirty="0"/>
              <a:t>These geographical factors must be considered in light of existing technologies. An economy depends both on its physical resource base and on the know-how to use those natural resources. Since each age of globalization has been characterized by advances in know-how, the implications of geography have changed along with the advances of knowledge. The great grasslands of the steppe region meant a lot more after the domestication of the horse than before. The presence of coal and oil reserves meant a lot more after the invention of the steam engine and the internal combustion engine, respectively. The intense sunshine of the deserts will mean a lot more in the future with the deployment of low-cost photovoltaic energy.</a:t>
            </a:r>
            <a:endParaRPr lang="en-US" dirty="0"/>
          </a:p>
        </p:txBody>
      </p:sp>
    </p:spTree>
    <p:extLst>
      <p:ext uri="{BB962C8B-B14F-4D97-AF65-F5344CB8AC3E}">
        <p14:creationId xmlns:p14="http://schemas.microsoft.com/office/powerpoint/2010/main" val="3871242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98767-204C-4054-84E2-304ECD3890C0}"/>
              </a:ext>
            </a:extLst>
          </p:cNvPr>
          <p:cNvSpPr>
            <a:spLocks noGrp="1"/>
          </p:cNvSpPr>
          <p:nvPr>
            <p:ph type="title"/>
          </p:nvPr>
        </p:nvSpPr>
        <p:spPr/>
        <p:txBody>
          <a:bodyPr/>
          <a:lstStyle/>
          <a:p>
            <a:r>
              <a:rPr lang="en-US" dirty="0"/>
              <a:t>Introduction </a:t>
            </a:r>
          </a:p>
        </p:txBody>
      </p:sp>
      <p:sp>
        <p:nvSpPr>
          <p:cNvPr id="3" name="Content Placeholder 2">
            <a:extLst>
              <a:ext uri="{FF2B5EF4-FFF2-40B4-BE49-F238E27FC236}">
                <a16:creationId xmlns:a16="http://schemas.microsoft.com/office/drawing/2014/main" id="{6FFD873A-A497-4C1D-AF0D-3CCD120AA5BE}"/>
              </a:ext>
            </a:extLst>
          </p:cNvPr>
          <p:cNvSpPr>
            <a:spLocks noGrp="1"/>
          </p:cNvSpPr>
          <p:nvPr>
            <p:ph idx="1"/>
          </p:nvPr>
        </p:nvSpPr>
        <p:spPr/>
        <p:txBody>
          <a:bodyPr>
            <a:normAutofit fontScale="55000" lnSpcReduction="20000"/>
          </a:bodyPr>
          <a:lstStyle/>
          <a:p>
            <a:pPr algn="just"/>
            <a:r>
              <a:rPr lang="en-US" dirty="0"/>
              <a:t>The  preface  launches  the  idea  of the  book from  the  current  global  pandemic  of Covid-19,  looking  back  to  earlier  global  threats  that  have  impacted  human  life  and the  planet  Earth.  </a:t>
            </a:r>
          </a:p>
          <a:p>
            <a:pPr algn="just"/>
            <a:r>
              <a:rPr lang="en-SG" dirty="0">
                <a:solidFill>
                  <a:srgbClr val="FF0000"/>
                </a:solidFill>
              </a:rPr>
              <a:t>In just three months</a:t>
            </a:r>
            <a:r>
              <a:rPr lang="en-SG" dirty="0"/>
              <a:t>, the virus spread from Wuhan, China, to more than 140 other countries. In the fourteenth century, the bubonic plague spread the </a:t>
            </a:r>
            <a:r>
              <a:rPr lang="en-SG" dirty="0">
                <a:solidFill>
                  <a:srgbClr val="FF0000"/>
                </a:solidFill>
              </a:rPr>
              <a:t>Black Death from China to Italy </a:t>
            </a:r>
            <a:r>
              <a:rPr lang="en-SG" dirty="0"/>
              <a:t>in the course of some </a:t>
            </a:r>
            <a:r>
              <a:rPr lang="en-SG" dirty="0">
                <a:solidFill>
                  <a:srgbClr val="FF0000"/>
                </a:solidFill>
              </a:rPr>
              <a:t>sixteen years</a:t>
            </a:r>
            <a:r>
              <a:rPr lang="en-SG" dirty="0"/>
              <a:t>, </a:t>
            </a:r>
            <a:r>
              <a:rPr lang="en-SG" b="1" dirty="0"/>
              <a:t>1331 to 1347</a:t>
            </a:r>
            <a:r>
              <a:rPr lang="en-SG" dirty="0"/>
              <a:t>. In our time, the pathogen arrived within days by nonstop flight from Wuhan to Rome.</a:t>
            </a:r>
          </a:p>
          <a:p>
            <a:pPr algn="just"/>
            <a:r>
              <a:rPr lang="en-SG" dirty="0"/>
              <a:t>I </a:t>
            </a:r>
            <a:r>
              <a:rPr lang="en-SG" dirty="0" err="1"/>
              <a:t>savor</a:t>
            </a:r>
            <a:r>
              <a:rPr lang="en-SG" dirty="0"/>
              <a:t> my morning coffee, which arrives not from the coffee shop across the street but from the sloping tropical hillsides of Ethiopia, Indonesia, and Colombia, thousands of miles away.</a:t>
            </a:r>
          </a:p>
          <a:p>
            <a:pPr algn="just"/>
            <a:r>
              <a:rPr lang="en-SG" dirty="0"/>
              <a:t>The Europeans brought horses, cattle, and other plants and animals to the Americas for farming, and also many new infectious diseases, including smallpox, measles, and malaria, while bringing back to Europe the cultivation of the potato, maize, tomatoes, and other crops and farm animals. This “</a:t>
            </a:r>
            <a:r>
              <a:rPr lang="en-SG" dirty="0">
                <a:solidFill>
                  <a:srgbClr val="FF0000"/>
                </a:solidFill>
              </a:rPr>
              <a:t>Columbian Exchange</a:t>
            </a:r>
            <a:r>
              <a:rPr lang="en-SG" dirty="0"/>
              <a:t>” united the world in trade while dividing the world in new kinds of inequalities of wealth and power.</a:t>
            </a:r>
          </a:p>
          <a:p>
            <a:pPr algn="just"/>
            <a:r>
              <a:rPr lang="en-SG" dirty="0"/>
              <a:t>Until late in the nineteenth century, Africa’s heavy burden of malaria created a kind of protective barrier against European imperial conquest. West Africa was known as the “</a:t>
            </a:r>
            <a:r>
              <a:rPr lang="en-SG" dirty="0">
                <a:solidFill>
                  <a:srgbClr val="FF0000"/>
                </a:solidFill>
              </a:rPr>
              <a:t>white man’s grave</a:t>
            </a:r>
            <a:r>
              <a:rPr lang="en-SG" dirty="0"/>
              <a:t>,” since European soldiers succumbed in such high proportions to malaria.</a:t>
            </a:r>
          </a:p>
        </p:txBody>
      </p:sp>
    </p:spTree>
    <p:extLst>
      <p:ext uri="{BB962C8B-B14F-4D97-AF65-F5344CB8AC3E}">
        <p14:creationId xmlns:p14="http://schemas.microsoft.com/office/powerpoint/2010/main" val="127927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7CDDB-DADD-55B3-BD66-385BBD367AF3}"/>
              </a:ext>
            </a:extLst>
          </p:cNvPr>
          <p:cNvSpPr>
            <a:spLocks noGrp="1"/>
          </p:cNvSpPr>
          <p:nvPr>
            <p:ph type="title"/>
          </p:nvPr>
        </p:nvSpPr>
        <p:spPr/>
        <p:txBody>
          <a:bodyPr/>
          <a:lstStyle/>
          <a:p>
            <a:r>
              <a:rPr lang="en-US" dirty="0"/>
              <a:t>Geopolitics and Globalization</a:t>
            </a:r>
          </a:p>
        </p:txBody>
      </p:sp>
      <p:sp>
        <p:nvSpPr>
          <p:cNvPr id="3" name="Content Placeholder 2">
            <a:extLst>
              <a:ext uri="{FF2B5EF4-FFF2-40B4-BE49-F238E27FC236}">
                <a16:creationId xmlns:a16="http://schemas.microsoft.com/office/drawing/2014/main" id="{75699E6B-EFAA-F512-32D3-29232522C280}"/>
              </a:ext>
            </a:extLst>
          </p:cNvPr>
          <p:cNvSpPr>
            <a:spLocks noGrp="1"/>
          </p:cNvSpPr>
          <p:nvPr>
            <p:ph idx="1"/>
          </p:nvPr>
        </p:nvSpPr>
        <p:spPr/>
        <p:txBody>
          <a:bodyPr>
            <a:normAutofit fontScale="85000" lnSpcReduction="20000"/>
          </a:bodyPr>
          <a:lstStyle/>
          <a:p>
            <a:pPr algn="just"/>
            <a:r>
              <a:rPr lang="en-SG" dirty="0"/>
              <a:t>Since the great dispersal from Africa, and surely before that within Africa, human groups have battled each other for territory and to secure their basic survival needs (including water, food supplies, shelter, and minerals). Indeed, human nature was forged in the cauldron of territorial competition, which instilled in our genes and our cultures a remarkable capacity to cooperate within a group, combined with a deeply rooted tendency toward conflict and distrust between groups.</a:t>
            </a:r>
          </a:p>
          <a:p>
            <a:pPr algn="just"/>
            <a:r>
              <a:rPr lang="en-SG" dirty="0"/>
              <a:t>One of the crucial links among geography, technology, and institutions is the interplay of military technology with physical geography and political institutions.</a:t>
            </a:r>
            <a:endParaRPr lang="en-US" dirty="0"/>
          </a:p>
        </p:txBody>
      </p:sp>
    </p:spTree>
    <p:extLst>
      <p:ext uri="{BB962C8B-B14F-4D97-AF65-F5344CB8AC3E}">
        <p14:creationId xmlns:p14="http://schemas.microsoft.com/office/powerpoint/2010/main" val="16977647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0AAB6-3E71-16E2-E7D5-878A3F7FD260}"/>
              </a:ext>
            </a:extLst>
          </p:cNvPr>
          <p:cNvSpPr>
            <a:spLocks noGrp="1"/>
          </p:cNvSpPr>
          <p:nvPr>
            <p:ph type="title"/>
          </p:nvPr>
        </p:nvSpPr>
        <p:spPr/>
        <p:txBody>
          <a:bodyPr/>
          <a:lstStyle/>
          <a:p>
            <a:r>
              <a:rPr lang="en-SG" dirty="0"/>
              <a:t>Looking Back to See Forward</a:t>
            </a:r>
            <a:endParaRPr lang="en-US" dirty="0"/>
          </a:p>
        </p:txBody>
      </p:sp>
      <p:sp>
        <p:nvSpPr>
          <p:cNvPr id="3" name="Content Placeholder 2">
            <a:extLst>
              <a:ext uri="{FF2B5EF4-FFF2-40B4-BE49-F238E27FC236}">
                <a16:creationId xmlns:a16="http://schemas.microsoft.com/office/drawing/2014/main" id="{DA8D35B4-F92B-1865-AE7C-E10084C81133}"/>
              </a:ext>
            </a:extLst>
          </p:cNvPr>
          <p:cNvSpPr>
            <a:spLocks noGrp="1"/>
          </p:cNvSpPr>
          <p:nvPr>
            <p:ph idx="1"/>
          </p:nvPr>
        </p:nvSpPr>
        <p:spPr/>
        <p:txBody>
          <a:bodyPr>
            <a:normAutofit fontScale="70000" lnSpcReduction="20000"/>
          </a:bodyPr>
          <a:lstStyle/>
          <a:p>
            <a:r>
              <a:rPr lang="en-SG" dirty="0"/>
              <a:t>Yet we cannot afford another global war.</a:t>
            </a:r>
          </a:p>
          <a:p>
            <a:pPr algn="just"/>
            <a:r>
              <a:rPr lang="en-SG" dirty="0"/>
              <a:t>With that in mind, I want us to consider three great issues for our time as we use our backward gaze at history to gain insights for the future. </a:t>
            </a:r>
            <a:r>
              <a:rPr lang="en-SG" b="1" dirty="0"/>
              <a:t>First,</a:t>
            </a:r>
            <a:r>
              <a:rPr lang="en-SG" dirty="0"/>
              <a:t> can the world choose a path of shared prosperity, social inclusion, and environmental sustainability in this seventh age of globalization? We can call this </a:t>
            </a:r>
            <a:r>
              <a:rPr lang="en-SG" dirty="0">
                <a:solidFill>
                  <a:srgbClr val="FF0000"/>
                </a:solidFill>
              </a:rPr>
              <a:t>the challenge of sustainable development. </a:t>
            </a:r>
          </a:p>
          <a:p>
            <a:pPr algn="just"/>
            <a:r>
              <a:rPr lang="en-SG" dirty="0"/>
              <a:t>Second, how should our global governance be organized if, as seems likely, the Anglo-American age has ended and we are now in a truly multipolar world? We can call this </a:t>
            </a:r>
            <a:r>
              <a:rPr lang="en-SG" dirty="0">
                <a:solidFill>
                  <a:srgbClr val="FF0000"/>
                </a:solidFill>
              </a:rPr>
              <a:t>the challenge of multilateral governance. </a:t>
            </a:r>
          </a:p>
          <a:p>
            <a:pPr algn="just"/>
            <a:r>
              <a:rPr lang="en-SG" dirty="0"/>
              <a:t>Third, is global peace possible, and if so, on what model of human understanding and ethics could this be accomplished? We can call this </a:t>
            </a:r>
            <a:r>
              <a:rPr lang="en-SG" dirty="0">
                <a:solidFill>
                  <a:srgbClr val="FF0000"/>
                </a:solidFill>
              </a:rPr>
              <a:t>the challenge of universal values.</a:t>
            </a:r>
            <a:endParaRPr lang="en-US" dirty="0">
              <a:solidFill>
                <a:srgbClr val="FF0000"/>
              </a:solidFill>
            </a:endParaRPr>
          </a:p>
        </p:txBody>
      </p:sp>
    </p:spTree>
    <p:extLst>
      <p:ext uri="{BB962C8B-B14F-4D97-AF65-F5344CB8AC3E}">
        <p14:creationId xmlns:p14="http://schemas.microsoft.com/office/powerpoint/2010/main" val="26853121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3694"/>
            <a:ext cx="8229600" cy="944562"/>
          </a:xfrm>
        </p:spPr>
        <p:txBody>
          <a:bodyPr>
            <a:normAutofit fontScale="90000"/>
          </a:bodyPr>
          <a:lstStyle/>
          <a:p>
            <a:br>
              <a:rPr lang="en-US" dirty="0"/>
            </a:br>
            <a:r>
              <a:rPr lang="en-US" sz="3100" dirty="0"/>
              <a:t>1 The Paleolithic Age (70,000–10,000 BCE) (pp. 33-40)</a:t>
            </a:r>
            <a:br>
              <a:rPr lang="en-US" dirty="0"/>
            </a:br>
            <a:endParaRPr lang="en-US" dirty="0"/>
          </a:p>
        </p:txBody>
      </p:sp>
      <p:sp>
        <p:nvSpPr>
          <p:cNvPr id="3" name="Content Placeholder 2"/>
          <p:cNvSpPr>
            <a:spLocks noGrp="1"/>
          </p:cNvSpPr>
          <p:nvPr>
            <p:ph idx="1"/>
          </p:nvPr>
        </p:nvSpPr>
        <p:spPr>
          <a:xfrm>
            <a:off x="457200" y="1524000"/>
            <a:ext cx="8229600" cy="4602163"/>
          </a:xfrm>
        </p:spPr>
        <p:txBody>
          <a:bodyPr>
            <a:normAutofit fontScale="70000" lnSpcReduction="20000"/>
          </a:bodyPr>
          <a:lstStyle/>
          <a:p>
            <a:pPr algn="just"/>
            <a:r>
              <a:rPr lang="en-US" dirty="0"/>
              <a:t>Old stone age</a:t>
            </a:r>
          </a:p>
          <a:p>
            <a:pPr algn="just"/>
            <a:r>
              <a:rPr lang="en-US" dirty="0"/>
              <a:t>Our species, Homo sapiens, traces its evolutionary past to around 6 million years ago in Africa, when our ancestral line of great apes diverged into two branches, one that would evolve into modern humans and the other that would evolve into modern chimpanzees and bonobos. </a:t>
            </a:r>
          </a:p>
          <a:p>
            <a:pPr algn="just"/>
            <a:r>
              <a:rPr lang="en-US" dirty="0"/>
              <a:t>The human genus Homo emerged around 4 million years ago, when humanity’s biological ancestors began to walk on two feet. The first great dispersal of hominins from Africa occurred around 2 million years ago, or even earlier, when an early Homo species left Africa for Europe and Asia.</a:t>
            </a:r>
          </a:p>
          <a:p>
            <a:pPr algn="just"/>
            <a:r>
              <a:rPr lang="en-US" dirty="0"/>
              <a:t>During Paleolithic  Age, small  groups  of  humans  migrated  from  one  place  to another.  As  they  carried  their  tools,  knowhow,  and  emerging  cultures  throughout the  world,  they  adapted  to  hugely  diverse  habitats  while  causing  environmental upheaval  along  the  way.</a:t>
            </a:r>
          </a:p>
        </p:txBody>
      </p:sp>
    </p:spTree>
    <p:extLst>
      <p:ext uri="{BB962C8B-B14F-4D97-AF65-F5344CB8AC3E}">
        <p14:creationId xmlns:p14="http://schemas.microsoft.com/office/powerpoint/2010/main" val="39203537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3FF7E-65BD-B286-E4B4-F661EBF22DCA}"/>
              </a:ext>
            </a:extLst>
          </p:cNvPr>
          <p:cNvSpPr>
            <a:spLocks noGrp="1"/>
          </p:cNvSpPr>
          <p:nvPr>
            <p:ph type="title"/>
          </p:nvPr>
        </p:nvSpPr>
        <p:spPr/>
        <p:txBody>
          <a:bodyPr/>
          <a:lstStyle/>
          <a:p>
            <a:r>
              <a:rPr lang="en-US" sz="3200" dirty="0"/>
              <a:t>1 The Paleolithic Age</a:t>
            </a:r>
            <a:endParaRPr lang="en-US" dirty="0"/>
          </a:p>
        </p:txBody>
      </p:sp>
      <p:pic>
        <p:nvPicPr>
          <p:cNvPr id="5" name="Content Placeholder 4">
            <a:extLst>
              <a:ext uri="{FF2B5EF4-FFF2-40B4-BE49-F238E27FC236}">
                <a16:creationId xmlns:a16="http://schemas.microsoft.com/office/drawing/2014/main" id="{D87C6FEC-6D83-8B88-1CCD-9298CE9DE7FE}"/>
              </a:ext>
            </a:extLst>
          </p:cNvPr>
          <p:cNvPicPr>
            <a:picLocks noGrp="1" noChangeAspect="1"/>
          </p:cNvPicPr>
          <p:nvPr>
            <p:ph idx="1"/>
          </p:nvPr>
        </p:nvPicPr>
        <p:blipFill>
          <a:blip r:embed="rId2"/>
          <a:stretch>
            <a:fillRect/>
          </a:stretch>
        </p:blipFill>
        <p:spPr>
          <a:xfrm>
            <a:off x="1143000" y="1219200"/>
            <a:ext cx="6683319" cy="3909097"/>
          </a:xfrm>
        </p:spPr>
      </p:pic>
      <p:sp>
        <p:nvSpPr>
          <p:cNvPr id="8" name="TextBox 7">
            <a:extLst>
              <a:ext uri="{FF2B5EF4-FFF2-40B4-BE49-F238E27FC236}">
                <a16:creationId xmlns:a16="http://schemas.microsoft.com/office/drawing/2014/main" id="{27191840-E148-3FDF-F855-8B1D535E645D}"/>
              </a:ext>
            </a:extLst>
          </p:cNvPr>
          <p:cNvSpPr txBox="1"/>
          <p:nvPr/>
        </p:nvSpPr>
        <p:spPr>
          <a:xfrm>
            <a:off x="491613" y="5285613"/>
            <a:ext cx="8077200" cy="1200329"/>
          </a:xfrm>
          <a:prstGeom prst="rect">
            <a:avLst/>
          </a:prstGeom>
          <a:noFill/>
        </p:spPr>
        <p:txBody>
          <a:bodyPr wrap="square">
            <a:spAutoFit/>
          </a:bodyPr>
          <a:lstStyle/>
          <a:p>
            <a:pPr algn="l"/>
            <a:r>
              <a:rPr lang="en-SG" sz="1800" b="0" i="0" u="none" strike="noStrike" baseline="0" dirty="0">
                <a:solidFill>
                  <a:srgbClr val="0000FF"/>
                </a:solidFill>
                <a:latin typeface="ArialMT"/>
              </a:rPr>
              <a:t>Figure 2.1 </a:t>
            </a:r>
            <a:r>
              <a:rPr lang="en-SG" sz="1800" b="0" i="0" u="none" strike="noStrike" baseline="0" dirty="0">
                <a:solidFill>
                  <a:srgbClr val="000000"/>
                </a:solidFill>
                <a:latin typeface="ArialMT"/>
              </a:rPr>
              <a:t>summarizes one recent theory of the Great Dispersal from Africa. It shows the estimated timing of the arrival of the modern human species in the Near East 60-60 Kya (thousand years ago), in Europe and Australasia around 45 Kya, and in the Americas around </a:t>
            </a:r>
            <a:r>
              <a:rPr lang="en-US" sz="1800" b="0" i="0" u="none" strike="noStrike" baseline="0" dirty="0">
                <a:solidFill>
                  <a:srgbClr val="000000"/>
                </a:solidFill>
                <a:latin typeface="ArialMT"/>
              </a:rPr>
              <a:t>15 Kya.</a:t>
            </a:r>
            <a:endParaRPr lang="en-US" dirty="0"/>
          </a:p>
        </p:txBody>
      </p:sp>
    </p:spTree>
    <p:extLst>
      <p:ext uri="{BB962C8B-B14F-4D97-AF65-F5344CB8AC3E}">
        <p14:creationId xmlns:p14="http://schemas.microsoft.com/office/powerpoint/2010/main" val="16354531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E45E8-0EE0-D910-8946-56FE8676C957}"/>
              </a:ext>
            </a:extLst>
          </p:cNvPr>
          <p:cNvSpPr>
            <a:spLocks noGrp="1"/>
          </p:cNvSpPr>
          <p:nvPr>
            <p:ph type="title"/>
          </p:nvPr>
        </p:nvSpPr>
        <p:spPr/>
        <p:txBody>
          <a:bodyPr/>
          <a:lstStyle/>
          <a:p>
            <a:r>
              <a:rPr lang="en-US" sz="3200" dirty="0"/>
              <a:t>1 The Paleolithic Age</a:t>
            </a:r>
            <a:endParaRPr lang="en-US" dirty="0"/>
          </a:p>
        </p:txBody>
      </p:sp>
      <p:sp>
        <p:nvSpPr>
          <p:cNvPr id="3" name="Content Placeholder 2">
            <a:extLst>
              <a:ext uri="{FF2B5EF4-FFF2-40B4-BE49-F238E27FC236}">
                <a16:creationId xmlns:a16="http://schemas.microsoft.com/office/drawing/2014/main" id="{2B6A8030-2F94-4551-1E2E-0DB1450B00B7}"/>
              </a:ext>
            </a:extLst>
          </p:cNvPr>
          <p:cNvSpPr>
            <a:spLocks noGrp="1"/>
          </p:cNvSpPr>
          <p:nvPr>
            <p:ph idx="1"/>
          </p:nvPr>
        </p:nvSpPr>
        <p:spPr/>
        <p:txBody>
          <a:bodyPr>
            <a:normAutofit fontScale="62500" lnSpcReduction="20000"/>
          </a:bodyPr>
          <a:lstStyle/>
          <a:p>
            <a:pPr algn="just"/>
            <a:r>
              <a:rPr lang="en-SG" dirty="0"/>
              <a:t>When humanity arrived in Australia around 45 Kya, the newly arrived foragers soon hunted to extinction many of the megafauna—the large animals weighing more than 44 kilograms.5 Around 85 percent of the continent’s large mammals went extinct soon after the arrival of humans, as did a number of birds and reptiles. It is currently debated whether these extinctions were caused solely by overkill by humans or rather by a mix of hunting and climate change.</a:t>
            </a:r>
          </a:p>
          <a:p>
            <a:pPr algn="just"/>
            <a:r>
              <a:rPr lang="en-SG" dirty="0"/>
              <a:t>Recent evidence puts the blame largely, if not entirely, on overkill by hunters. </a:t>
            </a:r>
          </a:p>
          <a:p>
            <a:pPr algn="just"/>
            <a:r>
              <a:rPr lang="en-SG" dirty="0"/>
              <a:t>In the Americas, the same thing occurred roughly 33,000 years later. The arrival of foragers across Beringia contributed to the extinction of the woolly mammoth, the mastodon, the Shasta ground sloth, the </a:t>
            </a:r>
            <a:r>
              <a:rPr lang="en-SG" dirty="0" err="1"/>
              <a:t>saber-toothed</a:t>
            </a:r>
            <a:r>
              <a:rPr lang="en-SG" dirty="0"/>
              <a:t> cat, and most consequentially, the wild horse.</a:t>
            </a:r>
          </a:p>
          <a:p>
            <a:pPr algn="just"/>
            <a:r>
              <a:rPr lang="en-SG" dirty="0"/>
              <a:t>The extinction of the wild horse was a devastating blow for the Amerindian populations.</a:t>
            </a:r>
          </a:p>
          <a:p>
            <a:pPr algn="just"/>
            <a:r>
              <a:rPr lang="en-SG" dirty="0"/>
              <a:t>The next time the native populations encountered the horse was with the arrival of European conquerors on horseback—but by then, it was too late.</a:t>
            </a:r>
            <a:endParaRPr lang="en-US" dirty="0"/>
          </a:p>
        </p:txBody>
      </p:sp>
    </p:spTree>
    <p:extLst>
      <p:ext uri="{BB962C8B-B14F-4D97-AF65-F5344CB8AC3E}">
        <p14:creationId xmlns:p14="http://schemas.microsoft.com/office/powerpoint/2010/main" val="40694936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F16CC-9699-1666-FED0-45FD8047694E}"/>
              </a:ext>
            </a:extLst>
          </p:cNvPr>
          <p:cNvSpPr>
            <a:spLocks noGrp="1"/>
          </p:cNvSpPr>
          <p:nvPr>
            <p:ph type="title"/>
          </p:nvPr>
        </p:nvSpPr>
        <p:spPr/>
        <p:txBody>
          <a:bodyPr/>
          <a:lstStyle/>
          <a:p>
            <a:r>
              <a:rPr lang="en-SG" dirty="0"/>
              <a:t>Some Lessons from the </a:t>
            </a:r>
            <a:r>
              <a:rPr lang="en-SG" dirty="0" err="1"/>
              <a:t>Paleolithic</a:t>
            </a:r>
            <a:r>
              <a:rPr lang="en-SG" dirty="0"/>
              <a:t> Age</a:t>
            </a:r>
            <a:endParaRPr lang="en-US" dirty="0"/>
          </a:p>
        </p:txBody>
      </p:sp>
      <p:sp>
        <p:nvSpPr>
          <p:cNvPr id="3" name="Content Placeholder 2">
            <a:extLst>
              <a:ext uri="{FF2B5EF4-FFF2-40B4-BE49-F238E27FC236}">
                <a16:creationId xmlns:a16="http://schemas.microsoft.com/office/drawing/2014/main" id="{946B991E-8031-79D6-5F40-C3D86A0CAF04}"/>
              </a:ext>
            </a:extLst>
          </p:cNvPr>
          <p:cNvSpPr>
            <a:spLocks noGrp="1"/>
          </p:cNvSpPr>
          <p:nvPr>
            <p:ph idx="1"/>
          </p:nvPr>
        </p:nvSpPr>
        <p:spPr/>
        <p:txBody>
          <a:bodyPr>
            <a:normAutofit fontScale="85000" lnSpcReduction="10000"/>
          </a:bodyPr>
          <a:lstStyle/>
          <a:p>
            <a:pPr algn="just"/>
            <a:r>
              <a:rPr lang="en-SG" dirty="0"/>
              <a:t>This overview of the </a:t>
            </a:r>
            <a:r>
              <a:rPr lang="en-SG" dirty="0" err="1"/>
              <a:t>Paleolithic</a:t>
            </a:r>
            <a:r>
              <a:rPr lang="en-SG" dirty="0"/>
              <a:t> Age offers some provisional lessons—indeed warnings—for us today. It forces us to abandon the quaint and soothing idea that human beings by our very nature live harmoniously and sustainably with nature, and that only modern capitalism has created environmental crises. Even hunter-gatherers, we now realize, were capable of massive environmental upheavals, to their great subsequent suffering. When humans populated Oceania fifty thousand years ago and the Americas some ten thousand years ago, they drove the large land animals to extinction.</a:t>
            </a:r>
            <a:endParaRPr lang="en-US" dirty="0"/>
          </a:p>
        </p:txBody>
      </p:sp>
    </p:spTree>
    <p:extLst>
      <p:ext uri="{BB962C8B-B14F-4D97-AF65-F5344CB8AC3E}">
        <p14:creationId xmlns:p14="http://schemas.microsoft.com/office/powerpoint/2010/main" val="41911190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fontScale="90000"/>
          </a:bodyPr>
          <a:lstStyle/>
          <a:p>
            <a:r>
              <a:rPr lang="en-US" dirty="0"/>
              <a:t>2 The Neolithic Age (10,000–3000 BCE) (pp. 41-52)</a:t>
            </a:r>
          </a:p>
        </p:txBody>
      </p:sp>
      <p:sp>
        <p:nvSpPr>
          <p:cNvPr id="3" name="Content Placeholder 2"/>
          <p:cNvSpPr>
            <a:spLocks noGrp="1"/>
          </p:cNvSpPr>
          <p:nvPr>
            <p:ph idx="1"/>
          </p:nvPr>
        </p:nvSpPr>
        <p:spPr>
          <a:xfrm>
            <a:off x="457200" y="1524000"/>
            <a:ext cx="8229600" cy="4800600"/>
          </a:xfrm>
        </p:spPr>
        <p:txBody>
          <a:bodyPr>
            <a:normAutofit fontScale="55000" lnSpcReduction="20000"/>
          </a:bodyPr>
          <a:lstStyle/>
          <a:p>
            <a:pPr algn="just"/>
            <a:r>
              <a:rPr lang="en-SG" dirty="0"/>
              <a:t>The end of the last ice age and the onset of a warmer climate enabled the next phase of globalization, the Neolithic (“new stone”) Age, which I date from 10,000 BCE to 3000 BCE.</a:t>
            </a:r>
            <a:endParaRPr lang="en-US" dirty="0"/>
          </a:p>
          <a:p>
            <a:pPr algn="just"/>
            <a:r>
              <a:rPr lang="en-US" dirty="0"/>
              <a:t>The great dispersal from Africa, and migrations of modern humans across the planet, culminated in the birth of permanent settlements in dispersed villages and the so-called Neolithic revolution—the advent of farming around eleven thousand years ago. </a:t>
            </a:r>
          </a:p>
          <a:p>
            <a:pPr algn="just"/>
            <a:r>
              <a:rPr lang="en-US" dirty="0"/>
              <a:t>Initially, a small proportion of humanity took up the permanent cultivation of crops. Over time, more and more of humanity settled in permanent locations for farming, forsaking the nomadic lives of hunters and gatherers. Thus, the Neolithic Age became the age of </a:t>
            </a:r>
            <a:r>
              <a:rPr lang="en-US" dirty="0">
                <a:solidFill>
                  <a:srgbClr val="FF0000"/>
                </a:solidFill>
              </a:rPr>
              <a:t>globalization by farming</a:t>
            </a:r>
            <a:r>
              <a:rPr lang="en-US" dirty="0"/>
              <a:t>.</a:t>
            </a:r>
          </a:p>
          <a:p>
            <a:pPr algn="just"/>
            <a:endParaRPr lang="en-US" dirty="0"/>
          </a:p>
          <a:p>
            <a:pPr algn="just"/>
            <a:r>
              <a:rPr lang="en-US" dirty="0"/>
              <a:t>The invention of agriculture in Western Asia was preceded by sedentism, which began roughly 14,500 years ago. </a:t>
            </a:r>
          </a:p>
          <a:p>
            <a:pPr algn="just"/>
            <a:r>
              <a:rPr lang="en-US" dirty="0"/>
              <a:t>The  Neolithic  Age  characterizes  an  era  of  globalization  by farming.  The  success  of  early  agriculture  hinged  on  fertile  environments  where flora and  fauna  could  be  cultivated  and  domesticated.  Farming  led  to  larger communities,  which allowed  humans  the  time  and  resources  to  develop  new technologies such as writing, record keeping, and  ceramics. </a:t>
            </a:r>
          </a:p>
        </p:txBody>
      </p:sp>
    </p:spTree>
    <p:extLst>
      <p:ext uri="{BB962C8B-B14F-4D97-AF65-F5344CB8AC3E}">
        <p14:creationId xmlns:p14="http://schemas.microsoft.com/office/powerpoint/2010/main" val="41491028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69A3B-41EB-472D-1A41-B63FAAEC6E8B}"/>
              </a:ext>
            </a:extLst>
          </p:cNvPr>
          <p:cNvSpPr>
            <a:spLocks noGrp="1"/>
          </p:cNvSpPr>
          <p:nvPr>
            <p:ph type="title"/>
          </p:nvPr>
        </p:nvSpPr>
        <p:spPr/>
        <p:txBody>
          <a:bodyPr/>
          <a:lstStyle/>
          <a:p>
            <a:r>
              <a:rPr lang="en-SG" dirty="0"/>
              <a:t>Some Lessons from the Neolithic Age</a:t>
            </a:r>
            <a:endParaRPr lang="en-US" dirty="0"/>
          </a:p>
        </p:txBody>
      </p:sp>
      <p:sp>
        <p:nvSpPr>
          <p:cNvPr id="3" name="Content Placeholder 2">
            <a:extLst>
              <a:ext uri="{FF2B5EF4-FFF2-40B4-BE49-F238E27FC236}">
                <a16:creationId xmlns:a16="http://schemas.microsoft.com/office/drawing/2014/main" id="{8F11CF8A-781C-EFC5-22BE-49A6995D5034}"/>
              </a:ext>
            </a:extLst>
          </p:cNvPr>
          <p:cNvSpPr>
            <a:spLocks noGrp="1"/>
          </p:cNvSpPr>
          <p:nvPr>
            <p:ph idx="1"/>
          </p:nvPr>
        </p:nvSpPr>
        <p:spPr/>
        <p:txBody>
          <a:bodyPr>
            <a:normAutofit fontScale="55000" lnSpcReduction="20000"/>
          </a:bodyPr>
          <a:lstStyle/>
          <a:p>
            <a:pPr algn="just"/>
            <a:r>
              <a:rPr lang="en-SG" dirty="0">
                <a:solidFill>
                  <a:srgbClr val="FF0000"/>
                </a:solidFill>
              </a:rPr>
              <a:t>Luck matters. </a:t>
            </a:r>
            <a:r>
              <a:rPr lang="en-SG" dirty="0"/>
              <a:t>In many ancient languages, the word for happiness is the same as the word for luck or good fortune. Being in the right place at the right time is sometimes the key to success. In the Neolithic Age, being in the right place at the right time was indeed critical. </a:t>
            </a:r>
          </a:p>
          <a:p>
            <a:pPr algn="just"/>
            <a:r>
              <a:rPr lang="en-SG" dirty="0"/>
              <a:t>Early agriculture depended on a fertile environment, notably in alluvial floodplains, and with the flora and fauna that were the precursors to cultivated crops and domesticated animals. The long east-west extent of Eurasia’s lucky latitudes meant that there was a vast area for both innovation and diffusion, giving rise to early civilizations and the proto-states that would emerge in the next age of globalization. </a:t>
            </a:r>
          </a:p>
          <a:p>
            <a:pPr algn="just"/>
            <a:r>
              <a:rPr lang="en-SG" dirty="0"/>
              <a:t>The Americas also had their lucky sites, notably in Mesoamerica and along the Andes coastlines of present-day Peru. But the bad luck of the Americas was to be cut off from the technological advances of the far more populous Old World and to lack vital resources, such as domesticated large animals like the donkey and the horse, that would prove pivotal for long-term economic advancement</a:t>
            </a:r>
            <a:r>
              <a:rPr lang="en-SG"/>
              <a:t>. </a:t>
            </a:r>
          </a:p>
          <a:p>
            <a:pPr algn="just"/>
            <a:r>
              <a:rPr lang="en-SG"/>
              <a:t>Africa </a:t>
            </a:r>
            <a:r>
              <a:rPr lang="en-SG" dirty="0"/>
              <a:t>too was deeply disadvantaged, largely cut off from Eurasia by the vast Sahara Desert and burdened by an exceptionally severe disease environment for both humans and farm animals.</a:t>
            </a:r>
            <a:endParaRPr lang="en-US" dirty="0"/>
          </a:p>
        </p:txBody>
      </p:sp>
    </p:spTree>
    <p:extLst>
      <p:ext uri="{BB962C8B-B14F-4D97-AF65-F5344CB8AC3E}">
        <p14:creationId xmlns:p14="http://schemas.microsoft.com/office/powerpoint/2010/main" val="29517836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9475" y="304800"/>
            <a:ext cx="8229600" cy="944562"/>
          </a:xfrm>
        </p:spPr>
        <p:txBody>
          <a:bodyPr>
            <a:normAutofit fontScale="90000"/>
          </a:bodyPr>
          <a:lstStyle/>
          <a:p>
            <a:r>
              <a:rPr lang="en-US" dirty="0"/>
              <a:t>3 The Equestrian Age (3000–1000 BCE) (pp. 53-68)</a:t>
            </a:r>
          </a:p>
        </p:txBody>
      </p:sp>
      <p:sp>
        <p:nvSpPr>
          <p:cNvPr id="3" name="Content Placeholder 2"/>
          <p:cNvSpPr>
            <a:spLocks noGrp="1"/>
          </p:cNvSpPr>
          <p:nvPr>
            <p:ph idx="1"/>
          </p:nvPr>
        </p:nvSpPr>
        <p:spPr>
          <a:xfrm>
            <a:off x="457200" y="1447800"/>
            <a:ext cx="8229600" cy="4678363"/>
          </a:xfrm>
        </p:spPr>
        <p:txBody>
          <a:bodyPr>
            <a:normAutofit fontScale="85000" lnSpcReduction="10000"/>
          </a:bodyPr>
          <a:lstStyle/>
          <a:p>
            <a:pPr algn="just"/>
            <a:r>
              <a:rPr lang="en-US" sz="2400" dirty="0"/>
              <a:t>As a contiguous land area that has been home to most of humanity, Eurasia has long enjoyed the benefits of scale, long-distance trade, and the innovation and diffusion of technologies. </a:t>
            </a:r>
          </a:p>
          <a:p>
            <a:pPr algn="just"/>
            <a:r>
              <a:rPr lang="en-US" sz="2400" dirty="0"/>
              <a:t>For at least five thousand years, the horse has played a key, even decisive, role in Eurasia’s development, offering unequalled transport services, horsepower for agriculture, powerful military capacity, rapid communications, and the capacity to govern large areas in a unified state. </a:t>
            </a:r>
          </a:p>
          <a:p>
            <a:pPr algn="just"/>
            <a:r>
              <a:rPr lang="en-US" sz="2400" dirty="0">
                <a:solidFill>
                  <a:srgbClr val="FF0000"/>
                </a:solidFill>
              </a:rPr>
              <a:t>This is why the domestication of the horse some fifty-five hundred years ago gave rise to the first empires of Eurasia.</a:t>
            </a:r>
          </a:p>
          <a:p>
            <a:pPr algn="just"/>
            <a:r>
              <a:rPr lang="en-US" sz="2400" dirty="0"/>
              <a:t>The  Equestrian  Age  is  the  </a:t>
            </a:r>
            <a:r>
              <a:rPr lang="en-US" sz="2400" dirty="0">
                <a:solidFill>
                  <a:srgbClr val="FF0000"/>
                </a:solidFill>
              </a:rPr>
              <a:t>third  scale enlarging  trans formation  </a:t>
            </a:r>
            <a:r>
              <a:rPr lang="en-US" sz="2400" dirty="0"/>
              <a:t>described  by Professor  Sachs,  where  the  horse  reigns  supreme  in  its  contributions  to  economic development  and  globalization.  In  specific,  the  horse  provided  speed,  durability, power,  and intelligence,  which enabled  advancements  in  farming,  mining , manufacturing,  transport,  communications,  warfare,  and  governance.</a:t>
            </a:r>
          </a:p>
        </p:txBody>
      </p:sp>
    </p:spTree>
    <p:extLst>
      <p:ext uri="{BB962C8B-B14F-4D97-AF65-F5344CB8AC3E}">
        <p14:creationId xmlns:p14="http://schemas.microsoft.com/office/powerpoint/2010/main" val="19203427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0FD12-ADED-F5EB-4117-A50FF285D06D}"/>
              </a:ext>
            </a:extLst>
          </p:cNvPr>
          <p:cNvSpPr>
            <a:spLocks noGrp="1"/>
          </p:cNvSpPr>
          <p:nvPr>
            <p:ph type="title"/>
          </p:nvPr>
        </p:nvSpPr>
        <p:spPr/>
        <p:txBody>
          <a:bodyPr>
            <a:normAutofit fontScale="90000"/>
          </a:bodyPr>
          <a:lstStyle/>
          <a:p>
            <a:r>
              <a:rPr lang="en-US" dirty="0"/>
              <a:t>3 The Equestrian Age (3000–1000 BCE) (pp. 53-68)</a:t>
            </a:r>
          </a:p>
        </p:txBody>
      </p:sp>
      <p:sp>
        <p:nvSpPr>
          <p:cNvPr id="3" name="Content Placeholder 2">
            <a:extLst>
              <a:ext uri="{FF2B5EF4-FFF2-40B4-BE49-F238E27FC236}">
                <a16:creationId xmlns:a16="http://schemas.microsoft.com/office/drawing/2014/main" id="{EA71E45E-04F3-F1D2-113F-57AADD32E881}"/>
              </a:ext>
            </a:extLst>
          </p:cNvPr>
          <p:cNvSpPr>
            <a:spLocks noGrp="1"/>
          </p:cNvSpPr>
          <p:nvPr>
            <p:ph idx="1"/>
          </p:nvPr>
        </p:nvSpPr>
        <p:spPr/>
        <p:txBody>
          <a:bodyPr>
            <a:normAutofit/>
          </a:bodyPr>
          <a:lstStyle/>
          <a:p>
            <a:r>
              <a:rPr lang="en-SG" dirty="0">
                <a:solidFill>
                  <a:srgbClr val="FF0000"/>
                </a:solidFill>
              </a:rPr>
              <a:t>The Metal Age</a:t>
            </a:r>
          </a:p>
          <a:p>
            <a:pPr algn="just"/>
            <a:r>
              <a:rPr lang="en-SG" dirty="0"/>
              <a:t>Alongside the domestication of the horse, donkey, and camel, the advance from the Neolithic Age to the Equestrian Age occurred on other fronts as well. Most importantly, the New Stone Age gave way to the Metal Age, making possible new and stronger tools, weaponry, and artisanal products.</a:t>
            </a:r>
          </a:p>
          <a:p>
            <a:pPr algn="just"/>
            <a:endParaRPr lang="en-US" dirty="0">
              <a:solidFill>
                <a:srgbClr val="0070C0"/>
              </a:solidFill>
            </a:endParaRPr>
          </a:p>
        </p:txBody>
      </p:sp>
    </p:spTree>
    <p:extLst>
      <p:ext uri="{BB962C8B-B14F-4D97-AF65-F5344CB8AC3E}">
        <p14:creationId xmlns:p14="http://schemas.microsoft.com/office/powerpoint/2010/main" val="12732627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2640F-8F06-D95A-014E-119ECC9AB834}"/>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E923FCF7-9DC5-C7D5-CE34-FEA67652D42F}"/>
              </a:ext>
            </a:extLst>
          </p:cNvPr>
          <p:cNvSpPr>
            <a:spLocks noGrp="1"/>
          </p:cNvSpPr>
          <p:nvPr>
            <p:ph idx="1"/>
          </p:nvPr>
        </p:nvSpPr>
        <p:spPr/>
        <p:txBody>
          <a:bodyPr>
            <a:normAutofit fontScale="70000" lnSpcReduction="20000"/>
          </a:bodyPr>
          <a:lstStyle/>
          <a:p>
            <a:pPr algn="just"/>
            <a:r>
              <a:rPr lang="en-SG" dirty="0"/>
              <a:t>Trade is beneficial but spread of diseases is threat. Humans found the solution as follows: The fight against pandemic disease has loomed large in the efforts at cooperation. </a:t>
            </a:r>
            <a:r>
              <a:rPr lang="en-SG" dirty="0">
                <a:solidFill>
                  <a:srgbClr val="FF0000"/>
                </a:solidFill>
              </a:rPr>
              <a:t>Indeed, the International Sanitary Conferences that began in 1851 and continued until 1938 </a:t>
            </a:r>
            <a:r>
              <a:rPr lang="en-SG" dirty="0"/>
              <a:t>were among the first modern efforts at intensive global scientific and policy cooperation. These efforts at disease control gave rise to the World Health Organization in 1948, one of the first major agencies of the new United Nations, which was founded at the end of World War II in 1945.</a:t>
            </a:r>
            <a:endParaRPr lang="en-US" dirty="0"/>
          </a:p>
          <a:p>
            <a:pPr algn="just"/>
            <a:r>
              <a:rPr lang="en-US" dirty="0"/>
              <a:t>The  complex  connections  between  global  developments, improvements,  and threats clarify the urgency of seeking better  ways to deal with global  crises. </a:t>
            </a:r>
          </a:p>
          <a:p>
            <a:r>
              <a:rPr lang="en-US" dirty="0"/>
              <a:t>The subtext  of  The Ages of Globalization  is a humanitarian  concern for  human  life  and  the  planet  Earth.  Sachs’  ethos  is  clear  at  the  outset:  human  kindness must be the basis for human interactions,  bearing in mind the complex material conditions and diversity of global cultures.</a:t>
            </a:r>
          </a:p>
          <a:p>
            <a:endParaRPr lang="en-US" dirty="0"/>
          </a:p>
        </p:txBody>
      </p:sp>
    </p:spTree>
    <p:extLst>
      <p:ext uri="{BB962C8B-B14F-4D97-AF65-F5344CB8AC3E}">
        <p14:creationId xmlns:p14="http://schemas.microsoft.com/office/powerpoint/2010/main" val="10064366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7D7FA-11C0-94DC-4833-3ADF1714068E}"/>
              </a:ext>
            </a:extLst>
          </p:cNvPr>
          <p:cNvSpPr>
            <a:spLocks noGrp="1"/>
          </p:cNvSpPr>
          <p:nvPr>
            <p:ph type="title"/>
          </p:nvPr>
        </p:nvSpPr>
        <p:spPr/>
        <p:txBody>
          <a:bodyPr>
            <a:normAutofit fontScale="90000"/>
          </a:bodyPr>
          <a:lstStyle/>
          <a:p>
            <a:br>
              <a:rPr lang="en-SG" dirty="0"/>
            </a:br>
            <a:r>
              <a:rPr lang="en-SG" dirty="0"/>
              <a:t>Comparing Old World and New World Developments</a:t>
            </a:r>
            <a:br>
              <a:rPr lang="en-SG" dirty="0"/>
            </a:br>
            <a:endParaRPr lang="en-US" dirty="0"/>
          </a:p>
        </p:txBody>
      </p:sp>
      <p:sp>
        <p:nvSpPr>
          <p:cNvPr id="3" name="Content Placeholder 2">
            <a:extLst>
              <a:ext uri="{FF2B5EF4-FFF2-40B4-BE49-F238E27FC236}">
                <a16:creationId xmlns:a16="http://schemas.microsoft.com/office/drawing/2014/main" id="{1140EA19-751D-9BB9-A81A-9CCFD49AA157}"/>
              </a:ext>
            </a:extLst>
          </p:cNvPr>
          <p:cNvSpPr>
            <a:spLocks noGrp="1"/>
          </p:cNvSpPr>
          <p:nvPr>
            <p:ph idx="1"/>
          </p:nvPr>
        </p:nvSpPr>
        <p:spPr>
          <a:xfrm>
            <a:off x="422787" y="1143000"/>
            <a:ext cx="8229600" cy="4830763"/>
          </a:xfrm>
        </p:spPr>
        <p:txBody>
          <a:bodyPr/>
          <a:lstStyle/>
          <a:p>
            <a:r>
              <a:rPr lang="en-SG" sz="1400" dirty="0"/>
              <a:t>The extinction of the wild horse in the early Holocene meant that the Amerindians were bereft of horses until the arrival of the European conquerors. Nor did they have the benefit of the donkey, which originated in North Africa and did not arrive to the Americas until the Colombian exchange.</a:t>
            </a:r>
          </a:p>
          <a:p>
            <a:endParaRPr lang="en-US" dirty="0"/>
          </a:p>
        </p:txBody>
      </p:sp>
      <p:pic>
        <p:nvPicPr>
          <p:cNvPr id="5" name="Picture 4">
            <a:extLst>
              <a:ext uri="{FF2B5EF4-FFF2-40B4-BE49-F238E27FC236}">
                <a16:creationId xmlns:a16="http://schemas.microsoft.com/office/drawing/2014/main" id="{1A14D9B2-71CB-4484-B543-67AD4E7EEF29}"/>
              </a:ext>
            </a:extLst>
          </p:cNvPr>
          <p:cNvPicPr>
            <a:picLocks noChangeAspect="1"/>
          </p:cNvPicPr>
          <p:nvPr/>
        </p:nvPicPr>
        <p:blipFill>
          <a:blip r:embed="rId2"/>
          <a:stretch>
            <a:fillRect/>
          </a:stretch>
        </p:blipFill>
        <p:spPr>
          <a:xfrm>
            <a:off x="491613" y="1858962"/>
            <a:ext cx="8229600" cy="4724400"/>
          </a:xfrm>
          <a:prstGeom prst="rect">
            <a:avLst/>
          </a:prstGeom>
        </p:spPr>
      </p:pic>
    </p:spTree>
    <p:extLst>
      <p:ext uri="{BB962C8B-B14F-4D97-AF65-F5344CB8AC3E}">
        <p14:creationId xmlns:p14="http://schemas.microsoft.com/office/powerpoint/2010/main" val="12256076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94A07-B94A-54CD-4EE8-709ADBFC91BD}"/>
              </a:ext>
            </a:extLst>
          </p:cNvPr>
          <p:cNvSpPr>
            <a:spLocks noGrp="1"/>
          </p:cNvSpPr>
          <p:nvPr>
            <p:ph type="title"/>
          </p:nvPr>
        </p:nvSpPr>
        <p:spPr/>
        <p:txBody>
          <a:bodyPr>
            <a:normAutofit fontScale="90000"/>
          </a:bodyPr>
          <a:lstStyle/>
          <a:p>
            <a:br>
              <a:rPr lang="en-SG" dirty="0"/>
            </a:br>
            <a:r>
              <a:rPr lang="en-SG" dirty="0"/>
              <a:t>Some Lessons from the Equestrian Age</a:t>
            </a:r>
            <a:br>
              <a:rPr lang="en-SG" dirty="0"/>
            </a:br>
            <a:endParaRPr lang="en-US" dirty="0"/>
          </a:p>
        </p:txBody>
      </p:sp>
      <p:sp>
        <p:nvSpPr>
          <p:cNvPr id="3" name="Content Placeholder 2">
            <a:extLst>
              <a:ext uri="{FF2B5EF4-FFF2-40B4-BE49-F238E27FC236}">
                <a16:creationId xmlns:a16="http://schemas.microsoft.com/office/drawing/2014/main" id="{816262FD-A742-8427-FE6D-4AAFE382E105}"/>
              </a:ext>
            </a:extLst>
          </p:cNvPr>
          <p:cNvSpPr>
            <a:spLocks noGrp="1"/>
          </p:cNvSpPr>
          <p:nvPr>
            <p:ph idx="1"/>
          </p:nvPr>
        </p:nvSpPr>
        <p:spPr/>
        <p:txBody>
          <a:bodyPr>
            <a:normAutofit fontScale="77500" lnSpcReduction="20000"/>
          </a:bodyPr>
          <a:lstStyle/>
          <a:p>
            <a:pPr algn="just"/>
            <a:r>
              <a:rPr lang="en-SG" dirty="0"/>
              <a:t>The period from 3000 to 1000 BCE was transformative for the major civilizations of Eurasia. </a:t>
            </a:r>
            <a:r>
              <a:rPr lang="en-SG" dirty="0">
                <a:solidFill>
                  <a:srgbClr val="FF0000"/>
                </a:solidFill>
              </a:rPr>
              <a:t>Three profound technological breakthroughs were most decisive</a:t>
            </a:r>
            <a:r>
              <a:rPr lang="en-SG" dirty="0"/>
              <a:t>: the domestication of the </a:t>
            </a:r>
            <a:r>
              <a:rPr lang="en-SG" dirty="0">
                <a:solidFill>
                  <a:srgbClr val="FF0000"/>
                </a:solidFill>
              </a:rPr>
              <a:t>horse</a:t>
            </a:r>
            <a:r>
              <a:rPr lang="en-SG" dirty="0"/>
              <a:t>, the development of </a:t>
            </a:r>
            <a:r>
              <a:rPr lang="en-SG" dirty="0">
                <a:solidFill>
                  <a:srgbClr val="FF0000"/>
                </a:solidFill>
              </a:rPr>
              <a:t>writing systems</a:t>
            </a:r>
            <a:r>
              <a:rPr lang="en-SG" dirty="0"/>
              <a:t>, and the breakthroughs in </a:t>
            </a:r>
            <a:r>
              <a:rPr lang="en-SG" dirty="0">
                <a:solidFill>
                  <a:srgbClr val="FF0000"/>
                </a:solidFill>
              </a:rPr>
              <a:t>metallurgy</a:t>
            </a:r>
            <a:r>
              <a:rPr lang="en-SG" dirty="0"/>
              <a:t>. These were accompanied by dramatic advances in public administration, religion, and philosophy, especially in the Fertile Crescent. </a:t>
            </a:r>
          </a:p>
          <a:p>
            <a:pPr algn="just"/>
            <a:r>
              <a:rPr lang="en-SG" dirty="0"/>
              <a:t>By the end of the Equestrian Age, around 1000 BCE, large land empires were beginning to emerge beyond their riverine home base. The first was the </a:t>
            </a:r>
            <a:r>
              <a:rPr lang="en-SG" b="1" dirty="0">
                <a:solidFill>
                  <a:srgbClr val="FF0000"/>
                </a:solidFill>
              </a:rPr>
              <a:t>neo-Assyrian empire</a:t>
            </a:r>
            <a:r>
              <a:rPr lang="en-SG" dirty="0"/>
              <a:t>, which would briefly conquer </a:t>
            </a:r>
            <a:r>
              <a:rPr lang="en-SG" dirty="0">
                <a:solidFill>
                  <a:srgbClr val="FF0000"/>
                </a:solidFill>
              </a:rPr>
              <a:t>Mesopotamia</a:t>
            </a:r>
            <a:r>
              <a:rPr lang="en-SG" dirty="0"/>
              <a:t>, the </a:t>
            </a:r>
            <a:r>
              <a:rPr lang="en-SG" dirty="0">
                <a:solidFill>
                  <a:srgbClr val="FF0000"/>
                </a:solidFill>
              </a:rPr>
              <a:t>Levant</a:t>
            </a:r>
            <a:r>
              <a:rPr lang="en-SG" dirty="0"/>
              <a:t>, </a:t>
            </a:r>
            <a:r>
              <a:rPr lang="en-SG" dirty="0">
                <a:solidFill>
                  <a:srgbClr val="FF0000"/>
                </a:solidFill>
              </a:rPr>
              <a:t>eastern Anatolia</a:t>
            </a:r>
            <a:r>
              <a:rPr lang="en-SG" dirty="0"/>
              <a:t>, and </a:t>
            </a:r>
            <a:r>
              <a:rPr lang="en-SG" dirty="0">
                <a:solidFill>
                  <a:srgbClr val="FF0000"/>
                </a:solidFill>
              </a:rPr>
              <a:t>Egypt</a:t>
            </a:r>
            <a:r>
              <a:rPr lang="en-SG" dirty="0"/>
              <a:t>. Yet that empire merely set the stage for even larger empires that would arise across the lucky latitudes of Eurasia</a:t>
            </a:r>
            <a:r>
              <a:rPr lang="en-SG"/>
              <a:t>. </a:t>
            </a:r>
            <a:endParaRPr lang="en-US" dirty="0"/>
          </a:p>
        </p:txBody>
      </p:sp>
    </p:spTree>
    <p:extLst>
      <p:ext uri="{BB962C8B-B14F-4D97-AF65-F5344CB8AC3E}">
        <p14:creationId xmlns:p14="http://schemas.microsoft.com/office/powerpoint/2010/main" val="29357446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4 The Classical Age (1000 BCE–1500 CE) (pp. 69-94)</a:t>
            </a:r>
          </a:p>
        </p:txBody>
      </p:sp>
      <p:sp>
        <p:nvSpPr>
          <p:cNvPr id="3" name="Content Placeholder 2"/>
          <p:cNvSpPr>
            <a:spLocks noGrp="1"/>
          </p:cNvSpPr>
          <p:nvPr>
            <p:ph idx="1"/>
          </p:nvPr>
        </p:nvSpPr>
        <p:spPr/>
        <p:txBody>
          <a:bodyPr>
            <a:normAutofit fontScale="92500" lnSpcReduction="10000"/>
          </a:bodyPr>
          <a:lstStyle/>
          <a:p>
            <a:pPr algn="just"/>
            <a:r>
              <a:rPr lang="en-US" sz="2400" dirty="0"/>
              <a:t>The period between 1000 BCE and 1500 CE gave rise to civilizations so dynamic that they set a standard of achievement hailed ever since as the Classical Age.</a:t>
            </a:r>
          </a:p>
          <a:p>
            <a:pPr algn="just"/>
            <a:r>
              <a:rPr lang="en-US" sz="2400" dirty="0"/>
              <a:t>Many of the world’s </a:t>
            </a:r>
            <a:r>
              <a:rPr lang="en-US" sz="2400" dirty="0">
                <a:solidFill>
                  <a:srgbClr val="FF0000"/>
                </a:solidFill>
              </a:rPr>
              <a:t>major religions</a:t>
            </a:r>
            <a:r>
              <a:rPr lang="en-US" sz="2400" dirty="0"/>
              <a:t>—Judaism, Christianity, Islam, Buddhism—were forged in this period. The </a:t>
            </a:r>
            <a:r>
              <a:rPr lang="en-US" sz="2400" dirty="0">
                <a:solidFill>
                  <a:srgbClr val="FF0000"/>
                </a:solidFill>
              </a:rPr>
              <a:t>great philosophies of life</a:t>
            </a:r>
            <a:r>
              <a:rPr lang="en-US" sz="2400" dirty="0"/>
              <a:t>, as taught by Plato and Aristotle, Confucius, the Buddha, and other sages, our greatest wisdom traditions, are from this period.</a:t>
            </a:r>
          </a:p>
          <a:p>
            <a:pPr algn="just"/>
            <a:r>
              <a:rPr lang="en-US" sz="2400" dirty="0">
                <a:solidFill>
                  <a:srgbClr val="FF0000"/>
                </a:solidFill>
              </a:rPr>
              <a:t>The great empires of the age</a:t>
            </a:r>
            <a:r>
              <a:rPr lang="en-US" sz="2400" dirty="0"/>
              <a:t>—Assyria, Persia, Greece, Rome, India, China, and later the Ottoman and Mongol empires—competed for glory, beliefs, wealth, and power with an unprecedented level of ambition...</a:t>
            </a:r>
          </a:p>
          <a:p>
            <a:pPr algn="just"/>
            <a:r>
              <a:rPr lang="en-SG" sz="2400" dirty="0"/>
              <a:t>We can call this </a:t>
            </a:r>
            <a:r>
              <a:rPr lang="en-SG" sz="2400" b="1" dirty="0">
                <a:solidFill>
                  <a:srgbClr val="FF0000"/>
                </a:solidFill>
              </a:rPr>
              <a:t>an era of globalization by politics</a:t>
            </a:r>
            <a:r>
              <a:rPr lang="en-SG" sz="2400" dirty="0"/>
              <a:t>, since the imperial states consciously and deliberately aimed to create global civilizations.</a:t>
            </a:r>
            <a:endParaRPr lang="en-US" sz="2400" dirty="0"/>
          </a:p>
        </p:txBody>
      </p:sp>
    </p:spTree>
    <p:extLst>
      <p:ext uri="{BB962C8B-B14F-4D97-AF65-F5344CB8AC3E}">
        <p14:creationId xmlns:p14="http://schemas.microsoft.com/office/powerpoint/2010/main" val="22853060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EB2C6-3315-4427-976C-8B927EA93A67}"/>
              </a:ext>
            </a:extLst>
          </p:cNvPr>
          <p:cNvSpPr>
            <a:spLocks noGrp="1"/>
          </p:cNvSpPr>
          <p:nvPr>
            <p:ph type="title"/>
          </p:nvPr>
        </p:nvSpPr>
        <p:spPr/>
        <p:txBody>
          <a:bodyPr>
            <a:normAutofit fontScale="90000"/>
          </a:bodyPr>
          <a:lstStyle/>
          <a:p>
            <a:r>
              <a:rPr lang="en-US" dirty="0"/>
              <a:t>4 The Classical Age (1000 BCE–1500 CE) (pp. 69-94)</a:t>
            </a:r>
          </a:p>
        </p:txBody>
      </p:sp>
      <p:sp>
        <p:nvSpPr>
          <p:cNvPr id="3" name="Content Placeholder 2">
            <a:extLst>
              <a:ext uri="{FF2B5EF4-FFF2-40B4-BE49-F238E27FC236}">
                <a16:creationId xmlns:a16="http://schemas.microsoft.com/office/drawing/2014/main" id="{095D97FF-C474-455F-89D9-6AE800D54741}"/>
              </a:ext>
            </a:extLst>
          </p:cNvPr>
          <p:cNvSpPr>
            <a:spLocks noGrp="1"/>
          </p:cNvSpPr>
          <p:nvPr>
            <p:ph idx="1"/>
          </p:nvPr>
        </p:nvSpPr>
        <p:spPr/>
        <p:txBody>
          <a:bodyPr>
            <a:normAutofit fontScale="85000" lnSpcReduction="20000"/>
          </a:bodyPr>
          <a:lstStyle/>
          <a:p>
            <a:pPr algn="just"/>
            <a:r>
              <a:rPr lang="en-SG" dirty="0"/>
              <a:t>The empires used the apparatus of state power to disseminate ideas, spread technologies, introduce new institutions, and build infrastructure on a continental scale, such as the Roman roads, </a:t>
            </a:r>
            <a:r>
              <a:rPr lang="en-SG" dirty="0" err="1"/>
              <a:t>amphitheaters</a:t>
            </a:r>
            <a:r>
              <a:rPr lang="en-SG" dirty="0"/>
              <a:t>, and aqueducts that still stand throughout Europe, North Africa, the eastern Mediterranean, and western Asia.</a:t>
            </a:r>
          </a:p>
          <a:p>
            <a:pPr algn="just"/>
            <a:r>
              <a:rPr lang="en-SG" dirty="0"/>
              <a:t>These were states that acted boldly, sometimes recklessly, and often violently, to spread ideas and to multiply their power and wealth.</a:t>
            </a:r>
            <a:endParaRPr lang="en-US" dirty="0"/>
          </a:p>
          <a:p>
            <a:pPr algn="just"/>
            <a:r>
              <a:rPr lang="en-US" dirty="0"/>
              <a:t>A  major  distinction  of  this  era  is  </a:t>
            </a:r>
            <a:r>
              <a:rPr lang="en-US" dirty="0">
                <a:solidFill>
                  <a:srgbClr val="FF0000"/>
                </a:solidFill>
              </a:rPr>
              <a:t>the development  of writing</a:t>
            </a:r>
            <a:r>
              <a:rPr lang="en-US" dirty="0"/>
              <a:t> by both the Phoenicians (in modern day Lebanon) and the Greeks. The other empires in Eurasia also adopted script writing at this time.</a:t>
            </a:r>
          </a:p>
        </p:txBody>
      </p:sp>
    </p:spTree>
    <p:extLst>
      <p:ext uri="{BB962C8B-B14F-4D97-AF65-F5344CB8AC3E}">
        <p14:creationId xmlns:p14="http://schemas.microsoft.com/office/powerpoint/2010/main" val="21145846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5F428-222B-B4B5-0B63-2AE9CCC8F367}"/>
              </a:ext>
            </a:extLst>
          </p:cNvPr>
          <p:cNvSpPr>
            <a:spLocks noGrp="1"/>
          </p:cNvSpPr>
          <p:nvPr>
            <p:ph type="title"/>
          </p:nvPr>
        </p:nvSpPr>
        <p:spPr/>
        <p:txBody>
          <a:bodyPr/>
          <a:lstStyle/>
          <a:p>
            <a:r>
              <a:rPr lang="en-US" dirty="0"/>
              <a:t>The Axial Age</a:t>
            </a:r>
          </a:p>
        </p:txBody>
      </p:sp>
      <p:sp>
        <p:nvSpPr>
          <p:cNvPr id="3" name="Content Placeholder 2">
            <a:extLst>
              <a:ext uri="{FF2B5EF4-FFF2-40B4-BE49-F238E27FC236}">
                <a16:creationId xmlns:a16="http://schemas.microsoft.com/office/drawing/2014/main" id="{FECF4D6F-4690-54EB-1C33-6B41A77AB013}"/>
              </a:ext>
            </a:extLst>
          </p:cNvPr>
          <p:cNvSpPr>
            <a:spLocks noGrp="1"/>
          </p:cNvSpPr>
          <p:nvPr>
            <p:ph idx="1"/>
          </p:nvPr>
        </p:nvSpPr>
        <p:spPr/>
        <p:txBody>
          <a:bodyPr>
            <a:normAutofit fontScale="85000" lnSpcReduction="20000"/>
          </a:bodyPr>
          <a:lstStyle/>
          <a:p>
            <a:pPr algn="just"/>
            <a:r>
              <a:rPr lang="en-SG" dirty="0"/>
              <a:t>The twentieth-century German historian and philosopher Karl Jaspers offered a crucial insight into this era with his concept of the Axial Age. Jaspers noted that during a span of roughly five hundred years, between 800 and 300 BCE, there was a simultaneous emergence of profound philosophical and religious insights in four major civilizations of Eurasia: the Greco-Roman world of the Mediterranean Sea, the Persian world of western Asia, the Aryan world of northern India, and the Han Chinese world of East Asia. In all four cases, there occurred remarkable and foundational breakthroughs in thinking about the meaning and purpose of life.</a:t>
            </a:r>
            <a:endParaRPr lang="en-US" dirty="0"/>
          </a:p>
        </p:txBody>
      </p:sp>
    </p:spTree>
    <p:extLst>
      <p:ext uri="{BB962C8B-B14F-4D97-AF65-F5344CB8AC3E}">
        <p14:creationId xmlns:p14="http://schemas.microsoft.com/office/powerpoint/2010/main" val="20302658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416EB-FC10-A99F-6240-46A878AB7235}"/>
              </a:ext>
            </a:extLst>
          </p:cNvPr>
          <p:cNvSpPr>
            <a:spLocks noGrp="1"/>
          </p:cNvSpPr>
          <p:nvPr>
            <p:ph type="title"/>
          </p:nvPr>
        </p:nvSpPr>
        <p:spPr/>
        <p:txBody>
          <a:bodyPr/>
          <a:lstStyle/>
          <a:p>
            <a:r>
              <a:rPr lang="en-US" dirty="0"/>
              <a:t>Thalassocracy and Tellurocracy</a:t>
            </a:r>
          </a:p>
        </p:txBody>
      </p:sp>
      <p:sp>
        <p:nvSpPr>
          <p:cNvPr id="3" name="Content Placeholder 2">
            <a:extLst>
              <a:ext uri="{FF2B5EF4-FFF2-40B4-BE49-F238E27FC236}">
                <a16:creationId xmlns:a16="http://schemas.microsoft.com/office/drawing/2014/main" id="{1AAB9492-4DCC-E7B8-62ED-9B775A424898}"/>
              </a:ext>
            </a:extLst>
          </p:cNvPr>
          <p:cNvSpPr>
            <a:spLocks noGrp="1"/>
          </p:cNvSpPr>
          <p:nvPr>
            <p:ph idx="1"/>
          </p:nvPr>
        </p:nvSpPr>
        <p:spPr/>
        <p:txBody>
          <a:bodyPr>
            <a:normAutofit fontScale="85000" lnSpcReduction="20000"/>
          </a:bodyPr>
          <a:lstStyle/>
          <a:p>
            <a:pPr algn="just"/>
            <a:r>
              <a:rPr lang="en-SG" dirty="0"/>
              <a:t>As the pace of economic and intellectual development hastened in the eastern Mediterranean and western Asia around 1000 BCE, two kinds of civilizations developed side by side. The first consisted of city-states with economies based on sea-based trading networks, of which the most remarkable were the Phoenicians and the ancient Greeks; the second were the city-states based on agriculture and mining that eventually became the land-based empires of the Classical Age. Ancient Greek offered two wonderful words for these distinct civilizations: thalassocracy (“</a:t>
            </a:r>
            <a:r>
              <a:rPr lang="en-SG" dirty="0" err="1"/>
              <a:t>thalatta</a:t>
            </a:r>
            <a:r>
              <a:rPr lang="en-SG" dirty="0"/>
              <a:t>” meaning sea and “</a:t>
            </a:r>
            <a:r>
              <a:rPr lang="en-SG" dirty="0" err="1"/>
              <a:t>cracy</a:t>
            </a:r>
            <a:r>
              <a:rPr lang="en-SG" dirty="0"/>
              <a:t>” for power) and tellurocracy (“</a:t>
            </a:r>
            <a:r>
              <a:rPr lang="en-SG" dirty="0" err="1"/>
              <a:t>tellus</a:t>
            </a:r>
            <a:r>
              <a:rPr lang="en-SG" dirty="0"/>
              <a:t>” for land).</a:t>
            </a:r>
            <a:endParaRPr lang="en-US" dirty="0"/>
          </a:p>
        </p:txBody>
      </p:sp>
    </p:spTree>
    <p:extLst>
      <p:ext uri="{BB962C8B-B14F-4D97-AF65-F5344CB8AC3E}">
        <p14:creationId xmlns:p14="http://schemas.microsoft.com/office/powerpoint/2010/main" val="23970224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5DB4C-3EEF-5B21-3525-64C5BD6DEFB0}"/>
              </a:ext>
            </a:extLst>
          </p:cNvPr>
          <p:cNvSpPr>
            <a:spLocks noGrp="1"/>
          </p:cNvSpPr>
          <p:nvPr>
            <p:ph type="title"/>
          </p:nvPr>
        </p:nvSpPr>
        <p:spPr/>
        <p:txBody>
          <a:bodyPr/>
          <a:lstStyle/>
          <a:p>
            <a:r>
              <a:rPr lang="en-SG" dirty="0"/>
              <a:t>Global Trade Within the Lucky Latitudes</a:t>
            </a:r>
            <a:endParaRPr lang="en-US" dirty="0"/>
          </a:p>
        </p:txBody>
      </p:sp>
      <p:sp>
        <p:nvSpPr>
          <p:cNvPr id="3" name="Content Placeholder 2">
            <a:extLst>
              <a:ext uri="{FF2B5EF4-FFF2-40B4-BE49-F238E27FC236}">
                <a16:creationId xmlns:a16="http://schemas.microsoft.com/office/drawing/2014/main" id="{FF699D06-F0D4-82BA-2E78-F6EB4396BF81}"/>
              </a:ext>
            </a:extLst>
          </p:cNvPr>
          <p:cNvSpPr>
            <a:spLocks noGrp="1"/>
          </p:cNvSpPr>
          <p:nvPr>
            <p:ph idx="1"/>
          </p:nvPr>
        </p:nvSpPr>
        <p:spPr/>
        <p:txBody>
          <a:bodyPr>
            <a:normAutofit fontScale="85000" lnSpcReduction="20000"/>
          </a:bodyPr>
          <a:lstStyle/>
          <a:p>
            <a:r>
              <a:rPr lang="en-SG" dirty="0"/>
              <a:t>The three great empires and the northern kingdoms of the Indian subcontinent engaged in a long-distance exchange of technologies, manufactured goods, and ideas. The steppe regions provided the highways along the so-called Silk Road that connected Rome in the west with the Han Empire in the east (figure 5.6). Silks from China flowed into Rome, while glassware from the Mediterranean glassworks flowed into China. The Silk Road carried official embassies, such as one from Roman emperor Marcus Aurelius (r.161–180 CE) to the Han emperor, as well as philosophers and teachers. The first mention of Buddhism in China, arriving from its home in northern India, occurred in 65 CE.</a:t>
            </a:r>
            <a:endParaRPr lang="en-US" dirty="0"/>
          </a:p>
        </p:txBody>
      </p:sp>
    </p:spTree>
    <p:extLst>
      <p:ext uri="{BB962C8B-B14F-4D97-AF65-F5344CB8AC3E}">
        <p14:creationId xmlns:p14="http://schemas.microsoft.com/office/powerpoint/2010/main" val="12249471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D6454-8510-47D8-F35C-7C304F8194B3}"/>
              </a:ext>
            </a:extLst>
          </p:cNvPr>
          <p:cNvSpPr>
            <a:spLocks noGrp="1"/>
          </p:cNvSpPr>
          <p:nvPr>
            <p:ph type="title"/>
          </p:nvPr>
        </p:nvSpPr>
        <p:spPr/>
        <p:txBody>
          <a:bodyPr/>
          <a:lstStyle/>
          <a:p>
            <a:r>
              <a:rPr lang="en-SG" dirty="0"/>
              <a:t>Global Trade Within the Lucky Latitudes</a:t>
            </a:r>
            <a:endParaRPr lang="en-US" dirty="0"/>
          </a:p>
        </p:txBody>
      </p:sp>
      <p:pic>
        <p:nvPicPr>
          <p:cNvPr id="5" name="Content Placeholder 4">
            <a:extLst>
              <a:ext uri="{FF2B5EF4-FFF2-40B4-BE49-F238E27FC236}">
                <a16:creationId xmlns:a16="http://schemas.microsoft.com/office/drawing/2014/main" id="{4737C3EF-B9A0-9564-4E10-6524AA36288F}"/>
              </a:ext>
            </a:extLst>
          </p:cNvPr>
          <p:cNvPicPr>
            <a:picLocks noGrp="1" noChangeAspect="1"/>
          </p:cNvPicPr>
          <p:nvPr>
            <p:ph idx="1"/>
          </p:nvPr>
        </p:nvPicPr>
        <p:blipFill>
          <a:blip r:embed="rId2"/>
          <a:stretch>
            <a:fillRect/>
          </a:stretch>
        </p:blipFill>
        <p:spPr>
          <a:xfrm>
            <a:off x="1328591" y="1295400"/>
            <a:ext cx="6486817" cy="4830763"/>
          </a:xfrm>
        </p:spPr>
      </p:pic>
    </p:spTree>
    <p:extLst>
      <p:ext uri="{BB962C8B-B14F-4D97-AF65-F5344CB8AC3E}">
        <p14:creationId xmlns:p14="http://schemas.microsoft.com/office/powerpoint/2010/main" val="23126246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D4458-A557-7196-635F-249CB50F2213}"/>
              </a:ext>
            </a:extLst>
          </p:cNvPr>
          <p:cNvSpPr>
            <a:spLocks noGrp="1"/>
          </p:cNvSpPr>
          <p:nvPr>
            <p:ph type="title"/>
          </p:nvPr>
        </p:nvSpPr>
        <p:spPr/>
        <p:txBody>
          <a:bodyPr/>
          <a:lstStyle/>
          <a:p>
            <a:r>
              <a:rPr lang="en-SG" dirty="0"/>
              <a:t>The Fall of Rome and the Rise of Islam</a:t>
            </a:r>
            <a:endParaRPr lang="en-US" dirty="0"/>
          </a:p>
        </p:txBody>
      </p:sp>
      <p:sp>
        <p:nvSpPr>
          <p:cNvPr id="3" name="Content Placeholder 2">
            <a:extLst>
              <a:ext uri="{FF2B5EF4-FFF2-40B4-BE49-F238E27FC236}">
                <a16:creationId xmlns:a16="http://schemas.microsoft.com/office/drawing/2014/main" id="{A403CB48-041D-38F9-549C-211FD27F1DA4}"/>
              </a:ext>
            </a:extLst>
          </p:cNvPr>
          <p:cNvSpPr>
            <a:spLocks noGrp="1"/>
          </p:cNvSpPr>
          <p:nvPr>
            <p:ph idx="1"/>
          </p:nvPr>
        </p:nvSpPr>
        <p:spPr/>
        <p:txBody>
          <a:bodyPr>
            <a:normAutofit fontScale="77500" lnSpcReduction="20000"/>
          </a:bodyPr>
          <a:lstStyle/>
          <a:p>
            <a:pPr algn="just"/>
            <a:r>
              <a:rPr lang="en-SG" dirty="0"/>
              <a:t>Despite Rome’s dominance of technology and population, the political stability of the Roman Empire waned over time. In 285 CE, the Roman emperor Diocletian divided the rule of the vast empire between the Eastern Roman Empire ruled from Byzantium, later Constantinople, and the Western Roman Empire ruled from Rome.</a:t>
            </a:r>
          </a:p>
          <a:p>
            <a:pPr algn="just"/>
            <a:r>
              <a:rPr lang="en-SG" dirty="0"/>
              <a:t>While the governance of the Roman Empire would go through further cycles of unity and east-west division, Diocletian’s decision was never permanently reversed. The Western Roman Empire succumbed to conquest by Germanic tribes from the north, with the final fall of Rome in 476 CE. Meanwhile the Eastern Roman Empire lived on as the Byzantine Empire and still governed most of the Mediterranean basin from Constantinople. The extent of the Byzantine Empire in 555 CE is shown in figure 5.7.</a:t>
            </a:r>
            <a:endParaRPr lang="en-US" dirty="0"/>
          </a:p>
        </p:txBody>
      </p:sp>
    </p:spTree>
    <p:extLst>
      <p:ext uri="{BB962C8B-B14F-4D97-AF65-F5344CB8AC3E}">
        <p14:creationId xmlns:p14="http://schemas.microsoft.com/office/powerpoint/2010/main" val="21189588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FA93B-6861-61BC-ECD2-7E3939C996E3}"/>
              </a:ext>
            </a:extLst>
          </p:cNvPr>
          <p:cNvSpPr>
            <a:spLocks noGrp="1"/>
          </p:cNvSpPr>
          <p:nvPr>
            <p:ph type="title"/>
          </p:nvPr>
        </p:nvSpPr>
        <p:spPr/>
        <p:txBody>
          <a:bodyPr/>
          <a:lstStyle/>
          <a:p>
            <a:r>
              <a:rPr lang="en-SG" dirty="0"/>
              <a:t>The Fall of Rome and the Rise of Islam</a:t>
            </a:r>
            <a:endParaRPr lang="en-US" dirty="0"/>
          </a:p>
        </p:txBody>
      </p:sp>
      <p:pic>
        <p:nvPicPr>
          <p:cNvPr id="5" name="Content Placeholder 4">
            <a:extLst>
              <a:ext uri="{FF2B5EF4-FFF2-40B4-BE49-F238E27FC236}">
                <a16:creationId xmlns:a16="http://schemas.microsoft.com/office/drawing/2014/main" id="{A085FCEA-26D5-3354-10DC-6F681EDA6A17}"/>
              </a:ext>
            </a:extLst>
          </p:cNvPr>
          <p:cNvPicPr>
            <a:picLocks noGrp="1" noChangeAspect="1"/>
          </p:cNvPicPr>
          <p:nvPr>
            <p:ph idx="1"/>
          </p:nvPr>
        </p:nvPicPr>
        <p:blipFill>
          <a:blip r:embed="rId2"/>
          <a:stretch>
            <a:fillRect/>
          </a:stretch>
        </p:blipFill>
        <p:spPr>
          <a:xfrm>
            <a:off x="1096979" y="1462686"/>
            <a:ext cx="6950042" cy="4496190"/>
          </a:xfrm>
        </p:spPr>
      </p:pic>
    </p:spTree>
    <p:extLst>
      <p:ext uri="{BB962C8B-B14F-4D97-AF65-F5344CB8AC3E}">
        <p14:creationId xmlns:p14="http://schemas.microsoft.com/office/powerpoint/2010/main" val="4007325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lstStyle/>
          <a:p>
            <a:r>
              <a:rPr lang="en-US" dirty="0"/>
              <a:t> Seven Ages of Globalization (pp. 1-32)</a:t>
            </a:r>
          </a:p>
        </p:txBody>
      </p:sp>
      <p:sp>
        <p:nvSpPr>
          <p:cNvPr id="3" name="Content Placeholder 2"/>
          <p:cNvSpPr>
            <a:spLocks noGrp="1"/>
          </p:cNvSpPr>
          <p:nvPr>
            <p:ph idx="1"/>
          </p:nvPr>
        </p:nvSpPr>
        <p:spPr>
          <a:xfrm>
            <a:off x="457200" y="1447800"/>
            <a:ext cx="8229600" cy="4876800"/>
          </a:xfrm>
        </p:spPr>
        <p:txBody>
          <a:bodyPr>
            <a:normAutofit fontScale="77500" lnSpcReduction="20000"/>
          </a:bodyPr>
          <a:lstStyle/>
          <a:p>
            <a:pPr algn="just"/>
            <a:r>
              <a:rPr lang="en-US" sz="3400" dirty="0"/>
              <a:t>Humanity has always been globalized, since the dispersals of modern humans from Africa </a:t>
            </a:r>
            <a:r>
              <a:rPr lang="en-US" sz="3400" dirty="0">
                <a:solidFill>
                  <a:srgbClr val="FF0000"/>
                </a:solidFill>
              </a:rPr>
              <a:t>some seventy thousand years ago</a:t>
            </a:r>
            <a:r>
              <a:rPr lang="en-US" sz="3400" dirty="0"/>
              <a:t>. Yet globalization has changed its character from age to age. Those changes have often come quickly and violently. </a:t>
            </a:r>
          </a:p>
          <a:p>
            <a:pPr algn="just"/>
            <a:r>
              <a:rPr lang="en-US" sz="3400" dirty="0"/>
              <a:t>In the twenty-first century, we need to change peacefully and wisely; in the nuclear age, there may be no second chances in the event of global war. By studying the history of globalization, we can arrive at an informed understanding of globalization in the twenty-first century and how to manage it successfully. In my interpretation, we have passed through seven distinct ages of globalization...</a:t>
            </a:r>
          </a:p>
        </p:txBody>
      </p:sp>
    </p:spTree>
    <p:extLst>
      <p:ext uri="{BB962C8B-B14F-4D97-AF65-F5344CB8AC3E}">
        <p14:creationId xmlns:p14="http://schemas.microsoft.com/office/powerpoint/2010/main" val="33947984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AB0FA-D1DB-0F35-89CF-92A877FB35E7}"/>
              </a:ext>
            </a:extLst>
          </p:cNvPr>
          <p:cNvSpPr>
            <a:spLocks noGrp="1"/>
          </p:cNvSpPr>
          <p:nvPr>
            <p:ph type="title"/>
          </p:nvPr>
        </p:nvSpPr>
        <p:spPr/>
        <p:txBody>
          <a:bodyPr/>
          <a:lstStyle/>
          <a:p>
            <a:r>
              <a:rPr lang="en-SG" dirty="0"/>
              <a:t>The Fall of Rome and the Rise of Islam</a:t>
            </a:r>
            <a:endParaRPr lang="en-US" dirty="0"/>
          </a:p>
        </p:txBody>
      </p:sp>
      <p:pic>
        <p:nvPicPr>
          <p:cNvPr id="5" name="Content Placeholder 4">
            <a:extLst>
              <a:ext uri="{FF2B5EF4-FFF2-40B4-BE49-F238E27FC236}">
                <a16:creationId xmlns:a16="http://schemas.microsoft.com/office/drawing/2014/main" id="{17F782FB-7CE9-F63B-7D0C-5933E89F72B6}"/>
              </a:ext>
            </a:extLst>
          </p:cNvPr>
          <p:cNvPicPr>
            <a:picLocks noGrp="1" noChangeAspect="1"/>
          </p:cNvPicPr>
          <p:nvPr>
            <p:ph idx="1"/>
          </p:nvPr>
        </p:nvPicPr>
        <p:blipFill>
          <a:blip r:embed="rId2"/>
          <a:stretch>
            <a:fillRect/>
          </a:stretch>
        </p:blipFill>
        <p:spPr>
          <a:xfrm>
            <a:off x="1216049" y="1295400"/>
            <a:ext cx="6711901" cy="4830763"/>
          </a:xfrm>
        </p:spPr>
      </p:pic>
    </p:spTree>
    <p:extLst>
      <p:ext uri="{BB962C8B-B14F-4D97-AF65-F5344CB8AC3E}">
        <p14:creationId xmlns:p14="http://schemas.microsoft.com/office/powerpoint/2010/main" val="35113622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6C67E-7CAF-035B-9DEE-1398A9B77F25}"/>
              </a:ext>
            </a:extLst>
          </p:cNvPr>
          <p:cNvSpPr>
            <a:spLocks noGrp="1"/>
          </p:cNvSpPr>
          <p:nvPr>
            <p:ph type="title"/>
          </p:nvPr>
        </p:nvSpPr>
        <p:spPr/>
        <p:txBody>
          <a:bodyPr/>
          <a:lstStyle/>
          <a:p>
            <a:r>
              <a:rPr lang="en-SG" dirty="0"/>
              <a:t>The Fall of Rome and the Rise of Islam</a:t>
            </a:r>
            <a:endParaRPr lang="en-US" dirty="0"/>
          </a:p>
        </p:txBody>
      </p:sp>
      <p:pic>
        <p:nvPicPr>
          <p:cNvPr id="5" name="Content Placeholder 4">
            <a:extLst>
              <a:ext uri="{FF2B5EF4-FFF2-40B4-BE49-F238E27FC236}">
                <a16:creationId xmlns:a16="http://schemas.microsoft.com/office/drawing/2014/main" id="{5A49BB8C-0EC0-27F3-C584-073097216495}"/>
              </a:ext>
            </a:extLst>
          </p:cNvPr>
          <p:cNvPicPr>
            <a:picLocks noGrp="1" noChangeAspect="1"/>
          </p:cNvPicPr>
          <p:nvPr>
            <p:ph idx="1"/>
          </p:nvPr>
        </p:nvPicPr>
        <p:blipFill>
          <a:blip r:embed="rId2"/>
          <a:stretch>
            <a:fillRect/>
          </a:stretch>
        </p:blipFill>
        <p:spPr>
          <a:xfrm>
            <a:off x="1096979" y="1512221"/>
            <a:ext cx="6950042" cy="4397121"/>
          </a:xfrm>
        </p:spPr>
      </p:pic>
    </p:spTree>
    <p:extLst>
      <p:ext uri="{BB962C8B-B14F-4D97-AF65-F5344CB8AC3E}">
        <p14:creationId xmlns:p14="http://schemas.microsoft.com/office/powerpoint/2010/main" val="30771119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227B1-7ADC-7EB4-2619-F9F8E957CCDF}"/>
              </a:ext>
            </a:extLst>
          </p:cNvPr>
          <p:cNvSpPr>
            <a:spLocks noGrp="1"/>
          </p:cNvSpPr>
          <p:nvPr>
            <p:ph type="title"/>
          </p:nvPr>
        </p:nvSpPr>
        <p:spPr/>
        <p:txBody>
          <a:bodyPr/>
          <a:lstStyle/>
          <a:p>
            <a:r>
              <a:rPr lang="en-SG" dirty="0"/>
              <a:t>The Remarkable Song Dynasty of China</a:t>
            </a:r>
            <a:endParaRPr lang="en-US" dirty="0"/>
          </a:p>
        </p:txBody>
      </p:sp>
      <p:sp>
        <p:nvSpPr>
          <p:cNvPr id="3" name="Content Placeholder 2">
            <a:extLst>
              <a:ext uri="{FF2B5EF4-FFF2-40B4-BE49-F238E27FC236}">
                <a16:creationId xmlns:a16="http://schemas.microsoft.com/office/drawing/2014/main" id="{93D004BB-CDB5-B6BA-74EE-EA8D29DA3922}"/>
              </a:ext>
            </a:extLst>
          </p:cNvPr>
          <p:cNvSpPr>
            <a:spLocks noGrp="1"/>
          </p:cNvSpPr>
          <p:nvPr>
            <p:ph idx="1"/>
          </p:nvPr>
        </p:nvSpPr>
        <p:spPr/>
        <p:txBody>
          <a:bodyPr>
            <a:normAutofit fontScale="77500" lnSpcReduction="20000"/>
          </a:bodyPr>
          <a:lstStyle/>
          <a:p>
            <a:pPr algn="just"/>
            <a:r>
              <a:rPr lang="en-SG" dirty="0"/>
              <a:t>During the same years as the rise of the Seljuks and Ottomans, China was experiencing another golden age, the Song Dynasty, which is dated from 960 to 1279 (figure 5.10). On the eastern border of temperate Eurasia, a newly unified and peaceful China entered a period of stunning technological innovation, population growth, and economic prosperity. China’s remarkable successes in technologies (such as the compass and gunpowder) and in governance (such as the issuance of paper currency) would eventually travel west and empower Western Europe in its global ascent after 1400. Yet for several centuries, China was far in the lead in technological innovations and peaceful governance. At the base of the Song triumphs was the excellence of governance. The Song Dynasty has been termed “</a:t>
            </a:r>
            <a:r>
              <a:rPr lang="en-SG" dirty="0">
                <a:solidFill>
                  <a:srgbClr val="FF0000"/>
                </a:solidFill>
              </a:rPr>
              <a:t>The Age of Confucian Rule</a:t>
            </a:r>
            <a:r>
              <a:rPr lang="en-SG" dirty="0"/>
              <a:t>.”</a:t>
            </a:r>
            <a:endParaRPr lang="en-US" dirty="0"/>
          </a:p>
        </p:txBody>
      </p:sp>
    </p:spTree>
    <p:extLst>
      <p:ext uri="{BB962C8B-B14F-4D97-AF65-F5344CB8AC3E}">
        <p14:creationId xmlns:p14="http://schemas.microsoft.com/office/powerpoint/2010/main" val="11400194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DE182-B3A3-CBB8-6148-0E2C28236903}"/>
              </a:ext>
            </a:extLst>
          </p:cNvPr>
          <p:cNvSpPr>
            <a:spLocks noGrp="1"/>
          </p:cNvSpPr>
          <p:nvPr>
            <p:ph type="title"/>
          </p:nvPr>
        </p:nvSpPr>
        <p:spPr/>
        <p:txBody>
          <a:bodyPr/>
          <a:lstStyle/>
          <a:p>
            <a:r>
              <a:rPr lang="en-US" dirty="0"/>
              <a:t>Mongol Empire</a:t>
            </a:r>
          </a:p>
        </p:txBody>
      </p:sp>
      <p:pic>
        <p:nvPicPr>
          <p:cNvPr id="5" name="Content Placeholder 4">
            <a:extLst>
              <a:ext uri="{FF2B5EF4-FFF2-40B4-BE49-F238E27FC236}">
                <a16:creationId xmlns:a16="http://schemas.microsoft.com/office/drawing/2014/main" id="{5657ADEE-5B32-D331-7CB3-D80D82F75C0B}"/>
              </a:ext>
            </a:extLst>
          </p:cNvPr>
          <p:cNvPicPr>
            <a:picLocks noGrp="1" noChangeAspect="1"/>
          </p:cNvPicPr>
          <p:nvPr>
            <p:ph idx="1"/>
          </p:nvPr>
        </p:nvPicPr>
        <p:blipFill>
          <a:blip r:embed="rId2"/>
          <a:stretch>
            <a:fillRect/>
          </a:stretch>
        </p:blipFill>
        <p:spPr>
          <a:xfrm>
            <a:off x="1199858" y="1527462"/>
            <a:ext cx="6744284" cy="4366638"/>
          </a:xfrm>
        </p:spPr>
      </p:pic>
    </p:spTree>
    <p:extLst>
      <p:ext uri="{BB962C8B-B14F-4D97-AF65-F5344CB8AC3E}">
        <p14:creationId xmlns:p14="http://schemas.microsoft.com/office/powerpoint/2010/main" val="1201100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7DDF3-05A9-F8B0-EB64-59FEBFBDAFF8}"/>
              </a:ext>
            </a:extLst>
          </p:cNvPr>
          <p:cNvSpPr>
            <a:spLocks noGrp="1"/>
          </p:cNvSpPr>
          <p:nvPr>
            <p:ph type="title"/>
          </p:nvPr>
        </p:nvSpPr>
        <p:spPr/>
        <p:txBody>
          <a:bodyPr/>
          <a:lstStyle/>
          <a:p>
            <a:r>
              <a:rPr lang="en-SG" dirty="0"/>
              <a:t>Song Dynasty</a:t>
            </a:r>
            <a:endParaRPr lang="en-US" dirty="0"/>
          </a:p>
        </p:txBody>
      </p:sp>
      <p:pic>
        <p:nvPicPr>
          <p:cNvPr id="5" name="Content Placeholder 4">
            <a:extLst>
              <a:ext uri="{FF2B5EF4-FFF2-40B4-BE49-F238E27FC236}">
                <a16:creationId xmlns:a16="http://schemas.microsoft.com/office/drawing/2014/main" id="{6B55302F-9CB1-517E-593E-66FB9649BF14}"/>
              </a:ext>
            </a:extLst>
          </p:cNvPr>
          <p:cNvPicPr>
            <a:picLocks noGrp="1" noChangeAspect="1"/>
          </p:cNvPicPr>
          <p:nvPr>
            <p:ph idx="1"/>
          </p:nvPr>
        </p:nvPicPr>
        <p:blipFill>
          <a:blip r:embed="rId2"/>
          <a:stretch>
            <a:fillRect/>
          </a:stretch>
        </p:blipFill>
        <p:spPr>
          <a:xfrm>
            <a:off x="1226530" y="1725599"/>
            <a:ext cx="6690940" cy="3970364"/>
          </a:xfrm>
        </p:spPr>
      </p:pic>
    </p:spTree>
    <p:extLst>
      <p:ext uri="{BB962C8B-B14F-4D97-AF65-F5344CB8AC3E}">
        <p14:creationId xmlns:p14="http://schemas.microsoft.com/office/powerpoint/2010/main" val="42393153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F726D-D1AD-4C6B-A089-0943F95199AB}"/>
              </a:ext>
            </a:extLst>
          </p:cNvPr>
          <p:cNvSpPr>
            <a:spLocks noGrp="1"/>
          </p:cNvSpPr>
          <p:nvPr>
            <p:ph type="title"/>
          </p:nvPr>
        </p:nvSpPr>
        <p:spPr/>
        <p:txBody>
          <a:bodyPr>
            <a:normAutofit fontScale="90000"/>
          </a:bodyPr>
          <a:lstStyle/>
          <a:p>
            <a:r>
              <a:rPr lang="en-US" dirty="0"/>
              <a:t>4 The Classical Age (1000 BCE–1500 CE) (pp. 69-94)</a:t>
            </a:r>
          </a:p>
        </p:txBody>
      </p:sp>
      <p:sp>
        <p:nvSpPr>
          <p:cNvPr id="3" name="Content Placeholder 2">
            <a:extLst>
              <a:ext uri="{FF2B5EF4-FFF2-40B4-BE49-F238E27FC236}">
                <a16:creationId xmlns:a16="http://schemas.microsoft.com/office/drawing/2014/main" id="{7F9F112D-56E0-4909-9DDE-B9D9F829FD22}"/>
              </a:ext>
            </a:extLst>
          </p:cNvPr>
          <p:cNvSpPr>
            <a:spLocks noGrp="1"/>
          </p:cNvSpPr>
          <p:nvPr>
            <p:ph idx="1"/>
          </p:nvPr>
        </p:nvSpPr>
        <p:spPr/>
        <p:txBody>
          <a:bodyPr>
            <a:normAutofit/>
          </a:bodyPr>
          <a:lstStyle/>
          <a:p>
            <a:pPr algn="just"/>
            <a:r>
              <a:rPr lang="en-US" dirty="0"/>
              <a:t>The  Arab  Islamic  contributions/transmissions  of  Greek  philosophy,  medicine,  mathematics,  and  astronomy  in  Arabic  translations  to  Europe  during  the Renaissance.  </a:t>
            </a:r>
          </a:p>
          <a:p>
            <a:pPr algn="just"/>
            <a:r>
              <a:rPr lang="en-US" dirty="0">
                <a:solidFill>
                  <a:srgbClr val="FF0000"/>
                </a:solidFill>
              </a:rPr>
              <a:t>The  technological  and  scientific  advancements  of  the  Song  Dynasty, China’s golden age, which was the “world’s first large-scale capitalist economy</a:t>
            </a:r>
            <a:r>
              <a:rPr lang="en-US" dirty="0"/>
              <a:t>” (90).</a:t>
            </a:r>
          </a:p>
        </p:txBody>
      </p:sp>
    </p:spTree>
    <p:extLst>
      <p:ext uri="{BB962C8B-B14F-4D97-AF65-F5344CB8AC3E}">
        <p14:creationId xmlns:p14="http://schemas.microsoft.com/office/powerpoint/2010/main" val="311033738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1330F-F41B-4BD7-B2C4-BF61EA7FD3C4}"/>
              </a:ext>
            </a:extLst>
          </p:cNvPr>
          <p:cNvSpPr>
            <a:spLocks noGrp="1"/>
          </p:cNvSpPr>
          <p:nvPr>
            <p:ph type="title"/>
          </p:nvPr>
        </p:nvSpPr>
        <p:spPr/>
        <p:txBody>
          <a:bodyPr>
            <a:normAutofit fontScale="90000"/>
          </a:bodyPr>
          <a:lstStyle/>
          <a:p>
            <a:r>
              <a:rPr lang="en-US" dirty="0"/>
              <a:t>4 The Classical Age (1000 BCE–1500 CE) (pp. 69-94)</a:t>
            </a:r>
          </a:p>
        </p:txBody>
      </p:sp>
      <p:sp>
        <p:nvSpPr>
          <p:cNvPr id="3" name="Content Placeholder 2">
            <a:extLst>
              <a:ext uri="{FF2B5EF4-FFF2-40B4-BE49-F238E27FC236}">
                <a16:creationId xmlns:a16="http://schemas.microsoft.com/office/drawing/2014/main" id="{5B778ED7-37B0-4F60-B622-AA9EACC3CEEB}"/>
              </a:ext>
            </a:extLst>
          </p:cNvPr>
          <p:cNvSpPr>
            <a:spLocks noGrp="1"/>
          </p:cNvSpPr>
          <p:nvPr>
            <p:ph idx="1"/>
          </p:nvPr>
        </p:nvSpPr>
        <p:spPr/>
        <p:txBody>
          <a:bodyPr>
            <a:normAutofit/>
          </a:bodyPr>
          <a:lstStyle/>
          <a:p>
            <a:pPr algn="just"/>
            <a:r>
              <a:rPr lang="en-US" dirty="0"/>
              <a:t>Thus, the  Classical age  comes  next,  signifying  an  era  of  globalization  by  politics.  Greco-Roman, Persian,  Islamic,  Mongolian  and  Chinese  Empires  disseminate  ideas,  spread technologies,  introduce  new  institutions,  and  build  infrastructures  on  a  continental scale.  </a:t>
            </a:r>
          </a:p>
        </p:txBody>
      </p:sp>
    </p:spTree>
    <p:extLst>
      <p:ext uri="{BB962C8B-B14F-4D97-AF65-F5344CB8AC3E}">
        <p14:creationId xmlns:p14="http://schemas.microsoft.com/office/powerpoint/2010/main" val="42388032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8DF81-D7A3-B84B-EC15-D31E2FC2217B}"/>
              </a:ext>
            </a:extLst>
          </p:cNvPr>
          <p:cNvSpPr>
            <a:spLocks noGrp="1"/>
          </p:cNvSpPr>
          <p:nvPr>
            <p:ph type="title"/>
          </p:nvPr>
        </p:nvSpPr>
        <p:spPr/>
        <p:txBody>
          <a:bodyPr/>
          <a:lstStyle/>
          <a:p>
            <a:r>
              <a:rPr lang="en-SG" dirty="0"/>
              <a:t>Some Lessons from the Classical Age</a:t>
            </a:r>
            <a:endParaRPr lang="en-US" dirty="0"/>
          </a:p>
        </p:txBody>
      </p:sp>
      <p:sp>
        <p:nvSpPr>
          <p:cNvPr id="3" name="Content Placeholder 2">
            <a:extLst>
              <a:ext uri="{FF2B5EF4-FFF2-40B4-BE49-F238E27FC236}">
                <a16:creationId xmlns:a16="http://schemas.microsoft.com/office/drawing/2014/main" id="{87A7A02A-A577-8C3F-7FD8-018FD3EA6C0E}"/>
              </a:ext>
            </a:extLst>
          </p:cNvPr>
          <p:cNvSpPr>
            <a:spLocks noGrp="1"/>
          </p:cNvSpPr>
          <p:nvPr>
            <p:ph idx="1"/>
          </p:nvPr>
        </p:nvSpPr>
        <p:spPr/>
        <p:txBody>
          <a:bodyPr>
            <a:normAutofit fontScale="70000" lnSpcReduction="20000"/>
          </a:bodyPr>
          <a:lstStyle/>
          <a:p>
            <a:pPr algn="just"/>
            <a:r>
              <a:rPr lang="en-SG" dirty="0"/>
              <a:t>It is easy to be awed by the Classical Age, with its breathtaking scale, dramas, and achievements. Here was civilization-making on a grand scale. Four great civilizations—Greco-Roman, Persian, Islamic, and Chinese—vied for power, while also engaging in </a:t>
            </a:r>
            <a:r>
              <a:rPr lang="en-SG" dirty="0" err="1"/>
              <a:t>longdistance</a:t>
            </a:r>
            <a:r>
              <a:rPr lang="en-SG" dirty="0"/>
              <a:t> trade and a continuous interchange of ideas and technologies across Eurasia. Of course, these achievements did not include the entire world; I have left out the stories of Africa, the Americas, and Oceania during this era. Yet it is also starkly true that Eurasia was home to 85 percent of humanity from 1000 BCE to 1 CE and 77 percent in 1500 CE.7 And within Eurasia, the lucky latitudes were home to 67 percent of the Eurasian population in 1000 BCE and 57 percent in 1500 CE. As I’ve repeatedly emphasized, much of world economic history and technological advances were concentrated in the Eurasian lucky latitudes.</a:t>
            </a:r>
          </a:p>
        </p:txBody>
      </p:sp>
    </p:spTree>
    <p:extLst>
      <p:ext uri="{BB962C8B-B14F-4D97-AF65-F5344CB8AC3E}">
        <p14:creationId xmlns:p14="http://schemas.microsoft.com/office/powerpoint/2010/main" val="26143398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B6597-CA76-6C7C-254F-658F672676B5}"/>
              </a:ext>
            </a:extLst>
          </p:cNvPr>
          <p:cNvSpPr>
            <a:spLocks noGrp="1"/>
          </p:cNvSpPr>
          <p:nvPr>
            <p:ph type="title"/>
          </p:nvPr>
        </p:nvSpPr>
        <p:spPr/>
        <p:txBody>
          <a:bodyPr/>
          <a:lstStyle/>
          <a:p>
            <a:r>
              <a:rPr lang="en-SG" dirty="0"/>
              <a:t>Some Lessons from the Classical Age</a:t>
            </a:r>
            <a:endParaRPr lang="en-US" dirty="0"/>
          </a:p>
        </p:txBody>
      </p:sp>
      <p:sp>
        <p:nvSpPr>
          <p:cNvPr id="3" name="Content Placeholder 2">
            <a:extLst>
              <a:ext uri="{FF2B5EF4-FFF2-40B4-BE49-F238E27FC236}">
                <a16:creationId xmlns:a16="http://schemas.microsoft.com/office/drawing/2014/main" id="{9B58F87A-F7C3-793B-21E6-FEDAA5125372}"/>
              </a:ext>
            </a:extLst>
          </p:cNvPr>
          <p:cNvSpPr>
            <a:spLocks noGrp="1"/>
          </p:cNvSpPr>
          <p:nvPr>
            <p:ph idx="1"/>
          </p:nvPr>
        </p:nvSpPr>
        <p:spPr/>
        <p:txBody>
          <a:bodyPr>
            <a:normAutofit fontScale="77500" lnSpcReduction="20000"/>
          </a:bodyPr>
          <a:lstStyle/>
          <a:p>
            <a:pPr algn="just"/>
            <a:r>
              <a:rPr lang="en-SG" dirty="0"/>
              <a:t>Two thousand years ago, the potential for multinational governance at a vast scale was already achieved. The European Union, one can say, seeks to govern Europe at the scale of the Pax Romana, but without the imperial wars and without the chauvinism of one people dominating the rest. The People’s Republic of China similarly aims for the internal peace of the Han Dynasty and the remarkable innovative spirit of the Song Dynasty. Today’s Islamic world is fragmented, yet the Golden Age of Islam under the Abbasid Caliphate of Baghdad reminds us of the era when Islamic scholars led the world in knowledge and sought ancient wisdom from all sources in order to create an integrated knowledge and science. That noble effort saved much of the Classical heritage for later generations, including our own.</a:t>
            </a:r>
            <a:endParaRPr lang="en-US" dirty="0"/>
          </a:p>
          <a:p>
            <a:endParaRPr lang="en-US" dirty="0"/>
          </a:p>
        </p:txBody>
      </p:sp>
    </p:spTree>
    <p:extLst>
      <p:ext uri="{BB962C8B-B14F-4D97-AF65-F5344CB8AC3E}">
        <p14:creationId xmlns:p14="http://schemas.microsoft.com/office/powerpoint/2010/main" val="4946168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The Ocean Age (1500–1800) (pp. 95-128)</a:t>
            </a:r>
          </a:p>
        </p:txBody>
      </p:sp>
      <p:sp>
        <p:nvSpPr>
          <p:cNvPr id="3" name="Content Placeholder 2"/>
          <p:cNvSpPr>
            <a:spLocks noGrp="1"/>
          </p:cNvSpPr>
          <p:nvPr>
            <p:ph idx="1"/>
          </p:nvPr>
        </p:nvSpPr>
        <p:spPr/>
        <p:txBody>
          <a:bodyPr>
            <a:normAutofit fontScale="70000" lnSpcReduction="20000"/>
          </a:bodyPr>
          <a:lstStyle/>
          <a:p>
            <a:pPr algn="just"/>
            <a:r>
              <a:rPr lang="en-US" sz="3100" dirty="0"/>
              <a:t>As of 1500, we arrive at a pivotal moment in human history, when the Old World and the New World were suddenly reunited through oceangoing vessels, and when Europeans first sailed to Asia by circling the Cape of Good Hope at the Southern tip of Africa.</a:t>
            </a:r>
          </a:p>
          <a:p>
            <a:pPr algn="just"/>
            <a:r>
              <a:rPr lang="en-US" sz="3100" dirty="0"/>
              <a:t>For the first time in more than ten thousand years, ever since the land bridge Beringia between Asia and Europe was submerged at the beginning of the Holocene, there resumed an active interchange between the Old World and the Americas.</a:t>
            </a:r>
          </a:p>
          <a:p>
            <a:pPr algn="just"/>
            <a:r>
              <a:rPr lang="en-SG" sz="3100" dirty="0"/>
              <a:t>Two voyages of the 1490s—those of Christopher Columbus from the Atlantic coast of Spain to the Caribbean in 1492 and of Vasco de Gama from Lisbon to Calicut, India, in 1498 and back in 1499—decisively changed the direction of world history.</a:t>
            </a:r>
            <a:r>
              <a:rPr lang="en-US" sz="3100" dirty="0"/>
              <a:t> </a:t>
            </a:r>
          </a:p>
          <a:p>
            <a:pPr algn="just"/>
            <a:r>
              <a:rPr lang="en-SG" sz="3100" dirty="0">
                <a:solidFill>
                  <a:srgbClr val="FF0000"/>
                </a:solidFill>
              </a:rPr>
              <a:t>Why did Western Europe rather than East Asia come to dominate the seas, and thereby the world?</a:t>
            </a:r>
            <a:endParaRPr lang="en-US" sz="3100" dirty="0">
              <a:solidFill>
                <a:srgbClr val="FF0000"/>
              </a:solidFill>
            </a:endParaRPr>
          </a:p>
          <a:p>
            <a:pPr algn="just"/>
            <a:endParaRPr lang="en-US" sz="2800" dirty="0"/>
          </a:p>
        </p:txBody>
      </p:sp>
    </p:spTree>
    <p:extLst>
      <p:ext uri="{BB962C8B-B14F-4D97-AF65-F5344CB8AC3E}">
        <p14:creationId xmlns:p14="http://schemas.microsoft.com/office/powerpoint/2010/main" val="2652841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539E8-E652-FF1C-F318-6ABE1AE3F746}"/>
              </a:ext>
            </a:extLst>
          </p:cNvPr>
          <p:cNvSpPr>
            <a:spLocks noGrp="1"/>
          </p:cNvSpPr>
          <p:nvPr>
            <p:ph type="title"/>
          </p:nvPr>
        </p:nvSpPr>
        <p:spPr/>
        <p:txBody>
          <a:bodyPr/>
          <a:lstStyle/>
          <a:p>
            <a:r>
              <a:rPr lang="en-US" dirty="0"/>
              <a:t>Seven Ages of Globalization (pp. 1-32)</a:t>
            </a:r>
          </a:p>
        </p:txBody>
      </p:sp>
      <p:sp>
        <p:nvSpPr>
          <p:cNvPr id="3" name="Content Placeholder 2">
            <a:extLst>
              <a:ext uri="{FF2B5EF4-FFF2-40B4-BE49-F238E27FC236}">
                <a16:creationId xmlns:a16="http://schemas.microsoft.com/office/drawing/2014/main" id="{64A9ECF6-39CA-E353-6AC5-CFF508775388}"/>
              </a:ext>
            </a:extLst>
          </p:cNvPr>
          <p:cNvSpPr>
            <a:spLocks noGrp="1"/>
          </p:cNvSpPr>
          <p:nvPr>
            <p:ph idx="1"/>
          </p:nvPr>
        </p:nvSpPr>
        <p:spPr/>
        <p:txBody>
          <a:bodyPr>
            <a:normAutofit/>
          </a:bodyPr>
          <a:lstStyle/>
          <a:p>
            <a:pPr algn="just"/>
            <a:r>
              <a:rPr lang="en-SG" dirty="0"/>
              <a:t>Let us keep our eye on five big questions. </a:t>
            </a:r>
            <a:r>
              <a:rPr lang="en-SG" dirty="0">
                <a:solidFill>
                  <a:srgbClr val="FF0000"/>
                </a:solidFill>
              </a:rPr>
              <a:t>First</a:t>
            </a:r>
            <a:r>
              <a:rPr lang="en-SG" dirty="0"/>
              <a:t>, what have been the main drivers of </a:t>
            </a:r>
            <a:r>
              <a:rPr lang="en-SG" dirty="0">
                <a:solidFill>
                  <a:srgbClr val="FF0000"/>
                </a:solidFill>
              </a:rPr>
              <a:t>global-scale change? </a:t>
            </a:r>
            <a:r>
              <a:rPr lang="en-SG" dirty="0"/>
              <a:t>Second, how do geography, technology, and institutions </a:t>
            </a:r>
            <a:r>
              <a:rPr lang="en-SG" dirty="0">
                <a:solidFill>
                  <a:srgbClr val="FF0000"/>
                </a:solidFill>
              </a:rPr>
              <a:t>interact</a:t>
            </a:r>
            <a:r>
              <a:rPr lang="en-SG" dirty="0"/>
              <a:t>? Third, how do </a:t>
            </a:r>
            <a:r>
              <a:rPr lang="en-SG" dirty="0">
                <a:solidFill>
                  <a:srgbClr val="FF0000"/>
                </a:solidFill>
              </a:rPr>
              <a:t>changes in one region </a:t>
            </a:r>
            <a:r>
              <a:rPr lang="en-SG" dirty="0"/>
              <a:t>diffuse to others? Fourth, how have these changes affected global interdependence? Fifth, what </a:t>
            </a:r>
            <a:r>
              <a:rPr lang="en-SG" dirty="0">
                <a:solidFill>
                  <a:srgbClr val="FF0000"/>
                </a:solidFill>
              </a:rPr>
              <a:t>lessons </a:t>
            </a:r>
            <a:r>
              <a:rPr lang="en-SG" dirty="0"/>
              <a:t>can we glean from each age to help us meet our challenges today?</a:t>
            </a:r>
            <a:endParaRPr lang="en-US" dirty="0"/>
          </a:p>
        </p:txBody>
      </p:sp>
    </p:spTree>
    <p:extLst>
      <p:ext uri="{BB962C8B-B14F-4D97-AF65-F5344CB8AC3E}">
        <p14:creationId xmlns:p14="http://schemas.microsoft.com/office/powerpoint/2010/main" val="17694031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38332-9695-930E-1141-56AD3A7E29F4}"/>
              </a:ext>
            </a:extLst>
          </p:cNvPr>
          <p:cNvSpPr>
            <a:spLocks noGrp="1"/>
          </p:cNvSpPr>
          <p:nvPr>
            <p:ph type="title"/>
          </p:nvPr>
        </p:nvSpPr>
        <p:spPr/>
        <p:txBody>
          <a:bodyPr/>
          <a:lstStyle/>
          <a:p>
            <a:r>
              <a:rPr lang="en-US" dirty="0"/>
              <a:t>The Great Chinese Reversal</a:t>
            </a:r>
          </a:p>
        </p:txBody>
      </p:sp>
      <p:sp>
        <p:nvSpPr>
          <p:cNvPr id="3" name="Content Placeholder 2">
            <a:extLst>
              <a:ext uri="{FF2B5EF4-FFF2-40B4-BE49-F238E27FC236}">
                <a16:creationId xmlns:a16="http://schemas.microsoft.com/office/drawing/2014/main" id="{3EBF3502-0682-BD31-5CEE-2A0940DC9249}"/>
              </a:ext>
            </a:extLst>
          </p:cNvPr>
          <p:cNvSpPr>
            <a:spLocks noGrp="1"/>
          </p:cNvSpPr>
          <p:nvPr>
            <p:ph idx="1"/>
          </p:nvPr>
        </p:nvSpPr>
        <p:spPr/>
        <p:txBody>
          <a:bodyPr>
            <a:normAutofit fontScale="70000" lnSpcReduction="20000"/>
          </a:bodyPr>
          <a:lstStyle/>
          <a:p>
            <a:pPr algn="just"/>
            <a:r>
              <a:rPr lang="en-SG" dirty="0"/>
              <a:t>In the early 15th century, China under the Ming Dynasty, led by the Yongle Emperor, embarked on ambitious maritime expeditions known as the voyages of Zheng He. These voyages were intended to showcase China's power and establish Chinese dominance in the region. However, after the Yongle Emperor's death, the Ming Dynasty shifted its focus away from maritime activities.</a:t>
            </a:r>
          </a:p>
          <a:p>
            <a:pPr algn="just"/>
            <a:endParaRPr lang="en-SG" dirty="0"/>
          </a:p>
          <a:p>
            <a:pPr algn="just"/>
            <a:r>
              <a:rPr lang="en-SG" dirty="0"/>
              <a:t>The term "The Great Chinese Reversal" is often used to describe this shift in policy, where China turned inward and focused more on domestic issues, leading to the decline of its maritime influence and a withdrawal from active exploration and trade with other nations. This period marked a significant change in China's approach to foreign relations and had long-lasting effects on its role in global affairs.</a:t>
            </a:r>
            <a:endParaRPr lang="en-US" dirty="0"/>
          </a:p>
        </p:txBody>
      </p:sp>
    </p:spTree>
    <p:extLst>
      <p:ext uri="{BB962C8B-B14F-4D97-AF65-F5344CB8AC3E}">
        <p14:creationId xmlns:p14="http://schemas.microsoft.com/office/powerpoint/2010/main" val="34948495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0E2AE-2DE2-4CD5-E083-6F3E0A3E0690}"/>
              </a:ext>
            </a:extLst>
          </p:cNvPr>
          <p:cNvSpPr>
            <a:spLocks noGrp="1"/>
          </p:cNvSpPr>
          <p:nvPr>
            <p:ph type="title"/>
          </p:nvPr>
        </p:nvSpPr>
        <p:spPr/>
        <p:txBody>
          <a:bodyPr/>
          <a:lstStyle/>
          <a:p>
            <a:r>
              <a:rPr lang="en-SG" dirty="0"/>
              <a:t>The North Atlantic Quest for Ocean Navigation</a:t>
            </a:r>
            <a:endParaRPr lang="en-US" dirty="0"/>
          </a:p>
        </p:txBody>
      </p:sp>
      <p:sp>
        <p:nvSpPr>
          <p:cNvPr id="3" name="Content Placeholder 2">
            <a:extLst>
              <a:ext uri="{FF2B5EF4-FFF2-40B4-BE49-F238E27FC236}">
                <a16:creationId xmlns:a16="http://schemas.microsoft.com/office/drawing/2014/main" id="{45066F45-B426-9EB4-EDC8-FCB40E0A4DF1}"/>
              </a:ext>
            </a:extLst>
          </p:cNvPr>
          <p:cNvSpPr>
            <a:spLocks noGrp="1"/>
          </p:cNvSpPr>
          <p:nvPr>
            <p:ph idx="1"/>
          </p:nvPr>
        </p:nvSpPr>
        <p:spPr/>
        <p:txBody>
          <a:bodyPr>
            <a:normAutofit fontScale="55000" lnSpcReduction="20000"/>
          </a:bodyPr>
          <a:lstStyle/>
          <a:p>
            <a:endParaRPr lang="en-SG" dirty="0"/>
          </a:p>
          <a:p>
            <a:pPr algn="just"/>
            <a:r>
              <a:rPr lang="en-SG" dirty="0"/>
              <a:t>The North Atlantic Quest for Ocean Navigation refers to the historical period when European sailors and explorers sought to find a direct sea route from Europe to Asia by sailing westward across the Atlantic Ocean. The main reason that Europeans were searching for a sea route to Asia was the knock-on effect of the fall of the Eastern Roman Empire. In 1453, the Ottoman sultan Mehmed II defeated the Byzantine emperor Constantine XI </a:t>
            </a:r>
            <a:r>
              <a:rPr lang="en-SG" dirty="0" err="1"/>
              <a:t>Palaiologos</a:t>
            </a:r>
            <a:r>
              <a:rPr lang="en-SG" dirty="0"/>
              <a:t> and occupied Constantinople. With the Ottoman Empire reigning in the newly named Istanbul, the ancient silk routes and sea routes to Asia were at risk.</a:t>
            </a:r>
          </a:p>
          <a:p>
            <a:pPr algn="just"/>
            <a:endParaRPr lang="en-SG" dirty="0"/>
          </a:p>
          <a:p>
            <a:pPr algn="just"/>
            <a:r>
              <a:rPr lang="en-SG" dirty="0"/>
              <a:t>The most famous explorer associated with this quest is Christopher Columbus, who famously set sail in 1492 under the patronage of Spain in search of a western route to Asia. Instead, Columbus reached the Americas, leading to the European exploration and colonization of the New World.</a:t>
            </a:r>
          </a:p>
          <a:p>
            <a:pPr algn="just"/>
            <a:endParaRPr lang="en-SG" dirty="0"/>
          </a:p>
          <a:p>
            <a:pPr algn="just"/>
            <a:r>
              <a:rPr lang="en-SG" dirty="0"/>
              <a:t>Subsequent explorers and navigators, including John Cabot, Vasco da Gama, and Ferdinand Magellan, continued the quest for a sea route to Asia, eventually leading to the establishment of new trade routes and the globalization of trade and culture. This period of exploration and discovery had profound effects on world history, shaping the modern world as we know it.</a:t>
            </a:r>
            <a:endParaRPr lang="en-US" dirty="0"/>
          </a:p>
        </p:txBody>
      </p:sp>
    </p:spTree>
    <p:extLst>
      <p:ext uri="{BB962C8B-B14F-4D97-AF65-F5344CB8AC3E}">
        <p14:creationId xmlns:p14="http://schemas.microsoft.com/office/powerpoint/2010/main" val="42817491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5B2D0-BC96-080E-CB16-974F948EC12D}"/>
              </a:ext>
            </a:extLst>
          </p:cNvPr>
          <p:cNvSpPr>
            <a:spLocks noGrp="1"/>
          </p:cNvSpPr>
          <p:nvPr>
            <p:ph type="title"/>
          </p:nvPr>
        </p:nvSpPr>
        <p:spPr/>
        <p:txBody>
          <a:bodyPr/>
          <a:lstStyle/>
          <a:p>
            <a:r>
              <a:rPr lang="en-US" dirty="0"/>
              <a:t>Columbus’s First Voyage</a:t>
            </a:r>
          </a:p>
        </p:txBody>
      </p:sp>
      <p:pic>
        <p:nvPicPr>
          <p:cNvPr id="5" name="Content Placeholder 4">
            <a:extLst>
              <a:ext uri="{FF2B5EF4-FFF2-40B4-BE49-F238E27FC236}">
                <a16:creationId xmlns:a16="http://schemas.microsoft.com/office/drawing/2014/main" id="{7764033D-D6D1-7A77-783B-F445215073BC}"/>
              </a:ext>
            </a:extLst>
          </p:cNvPr>
          <p:cNvPicPr>
            <a:picLocks noGrp="1" noChangeAspect="1"/>
          </p:cNvPicPr>
          <p:nvPr>
            <p:ph idx="1"/>
          </p:nvPr>
        </p:nvPicPr>
        <p:blipFill>
          <a:blip r:embed="rId2"/>
          <a:stretch>
            <a:fillRect/>
          </a:stretch>
        </p:blipFill>
        <p:spPr>
          <a:xfrm>
            <a:off x="1249392" y="1359808"/>
            <a:ext cx="6645216" cy="4701947"/>
          </a:xfrm>
        </p:spPr>
      </p:pic>
    </p:spTree>
    <p:extLst>
      <p:ext uri="{BB962C8B-B14F-4D97-AF65-F5344CB8AC3E}">
        <p14:creationId xmlns:p14="http://schemas.microsoft.com/office/powerpoint/2010/main" val="58275990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D1B67-F7DB-09AD-8BB5-4672ABD30FEA}"/>
              </a:ext>
            </a:extLst>
          </p:cNvPr>
          <p:cNvSpPr>
            <a:spLocks noGrp="1"/>
          </p:cNvSpPr>
          <p:nvPr>
            <p:ph type="title"/>
          </p:nvPr>
        </p:nvSpPr>
        <p:spPr/>
        <p:txBody>
          <a:bodyPr/>
          <a:lstStyle/>
          <a:p>
            <a:r>
              <a:rPr lang="en-US" dirty="0"/>
              <a:t>Vasco da Gama’s First Voyage </a:t>
            </a:r>
          </a:p>
        </p:txBody>
      </p:sp>
      <p:pic>
        <p:nvPicPr>
          <p:cNvPr id="5" name="Content Placeholder 4">
            <a:extLst>
              <a:ext uri="{FF2B5EF4-FFF2-40B4-BE49-F238E27FC236}">
                <a16:creationId xmlns:a16="http://schemas.microsoft.com/office/drawing/2014/main" id="{E728CD96-B436-6C9A-689E-668D89274003}"/>
              </a:ext>
            </a:extLst>
          </p:cNvPr>
          <p:cNvPicPr>
            <a:picLocks noGrp="1" noChangeAspect="1"/>
          </p:cNvPicPr>
          <p:nvPr>
            <p:ph idx="1"/>
          </p:nvPr>
        </p:nvPicPr>
        <p:blipFill>
          <a:blip r:embed="rId2"/>
          <a:stretch>
            <a:fillRect/>
          </a:stretch>
        </p:blipFill>
        <p:spPr>
          <a:xfrm>
            <a:off x="1913731" y="1295400"/>
            <a:ext cx="5316537" cy="4830763"/>
          </a:xfrm>
        </p:spPr>
      </p:pic>
    </p:spTree>
    <p:extLst>
      <p:ext uri="{BB962C8B-B14F-4D97-AF65-F5344CB8AC3E}">
        <p14:creationId xmlns:p14="http://schemas.microsoft.com/office/powerpoint/2010/main" val="111636302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77C97-D204-33EF-9ECE-8C7F25B2F049}"/>
              </a:ext>
            </a:extLst>
          </p:cNvPr>
          <p:cNvSpPr>
            <a:spLocks noGrp="1"/>
          </p:cNvSpPr>
          <p:nvPr>
            <p:ph type="title"/>
          </p:nvPr>
        </p:nvSpPr>
        <p:spPr/>
        <p:txBody>
          <a:bodyPr/>
          <a:lstStyle/>
          <a:p>
            <a:r>
              <a:rPr lang="en-US" dirty="0"/>
              <a:t>The Columbian Exchange</a:t>
            </a:r>
          </a:p>
        </p:txBody>
      </p:sp>
      <p:sp>
        <p:nvSpPr>
          <p:cNvPr id="3" name="Content Placeholder 2">
            <a:extLst>
              <a:ext uri="{FF2B5EF4-FFF2-40B4-BE49-F238E27FC236}">
                <a16:creationId xmlns:a16="http://schemas.microsoft.com/office/drawing/2014/main" id="{ADA62854-336B-F80E-5356-981FB8D5838E}"/>
              </a:ext>
            </a:extLst>
          </p:cNvPr>
          <p:cNvSpPr>
            <a:spLocks noGrp="1"/>
          </p:cNvSpPr>
          <p:nvPr>
            <p:ph idx="1"/>
          </p:nvPr>
        </p:nvSpPr>
        <p:spPr/>
        <p:txBody>
          <a:bodyPr>
            <a:normAutofit fontScale="85000" lnSpcReduction="10000"/>
          </a:bodyPr>
          <a:lstStyle/>
          <a:p>
            <a:pPr algn="just"/>
            <a:r>
              <a:rPr lang="en-SG" sz="2400" dirty="0"/>
              <a:t>The Columbian Exchange refers to the widespread transfer of plants, animals, culture, human populations, technology, and ideas between the Americas, West Africa, and the Old World (Europe) that occurred following the voyage of Christopher Columbus in 1492. </a:t>
            </a:r>
          </a:p>
          <a:p>
            <a:pPr algn="just"/>
            <a:r>
              <a:rPr lang="en-SG" sz="2400" dirty="0"/>
              <a:t>For example, crops like potatoes, corn, and tomatoes were introduced to Europe, while crops like wheat, rice, and sugarcane were introduced to the Americas. </a:t>
            </a:r>
          </a:p>
          <a:p>
            <a:pPr algn="just"/>
            <a:r>
              <a:rPr lang="en-SG" sz="2400" dirty="0"/>
              <a:t>Additionally, the exchange of diseases had devastating effects on indigenous populations in the Americas, as they had no immunity to diseases like smallpox, measles, and influenza brought by Europeans. This resulted in a significant decline in the indigenous population.</a:t>
            </a:r>
          </a:p>
          <a:p>
            <a:pPr algn="just"/>
            <a:r>
              <a:rPr lang="en-SG" sz="2400" dirty="0"/>
              <a:t>The Columbian Exchange also facilitated the exchange of ideas, technology, and culture between the Old World and the New World. It led to the globalization of trade, the spread of Christianity, and the exchange of artistic and intellectual ideas.</a:t>
            </a:r>
            <a:endParaRPr lang="en-US" sz="2400" dirty="0"/>
          </a:p>
        </p:txBody>
      </p:sp>
    </p:spTree>
    <p:extLst>
      <p:ext uri="{BB962C8B-B14F-4D97-AF65-F5344CB8AC3E}">
        <p14:creationId xmlns:p14="http://schemas.microsoft.com/office/powerpoint/2010/main" val="349480111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88D2B-53BE-4DE0-BFAF-CCB63B71425B}"/>
              </a:ext>
            </a:extLst>
          </p:cNvPr>
          <p:cNvSpPr>
            <a:spLocks noGrp="1"/>
          </p:cNvSpPr>
          <p:nvPr>
            <p:ph type="title"/>
          </p:nvPr>
        </p:nvSpPr>
        <p:spPr/>
        <p:txBody>
          <a:bodyPr>
            <a:normAutofit fontScale="90000"/>
          </a:bodyPr>
          <a:lstStyle/>
          <a:p>
            <a:r>
              <a:rPr lang="en-SG" dirty="0"/>
              <a:t>Why the Ming Dynasty shifted its focus away from maritime activities?</a:t>
            </a:r>
            <a:endParaRPr lang="en-US" dirty="0"/>
          </a:p>
        </p:txBody>
      </p:sp>
      <p:sp>
        <p:nvSpPr>
          <p:cNvPr id="3" name="Content Placeholder 2">
            <a:extLst>
              <a:ext uri="{FF2B5EF4-FFF2-40B4-BE49-F238E27FC236}">
                <a16:creationId xmlns:a16="http://schemas.microsoft.com/office/drawing/2014/main" id="{66984BB6-859C-9C59-1615-320290CD69D4}"/>
              </a:ext>
            </a:extLst>
          </p:cNvPr>
          <p:cNvSpPr>
            <a:spLocks noGrp="1"/>
          </p:cNvSpPr>
          <p:nvPr>
            <p:ph idx="1"/>
          </p:nvPr>
        </p:nvSpPr>
        <p:spPr/>
        <p:txBody>
          <a:bodyPr>
            <a:normAutofit fontScale="70000" lnSpcReduction="20000"/>
          </a:bodyPr>
          <a:lstStyle/>
          <a:p>
            <a:pPr algn="just"/>
            <a:r>
              <a:rPr lang="en-SG" b="1" dirty="0">
                <a:solidFill>
                  <a:srgbClr val="FF0000"/>
                </a:solidFill>
              </a:rPr>
              <a:t>Financial Strain: </a:t>
            </a:r>
            <a:r>
              <a:rPr lang="en-SG" dirty="0"/>
              <a:t>The voyages of Zheng He were expensive, and they put a significant strain on the Ming Dynasty's finances. </a:t>
            </a:r>
          </a:p>
          <a:p>
            <a:pPr algn="just"/>
            <a:r>
              <a:rPr lang="en-SG" b="1" dirty="0">
                <a:solidFill>
                  <a:srgbClr val="FF0000"/>
                </a:solidFill>
              </a:rPr>
              <a:t>Military Threats: </a:t>
            </a:r>
            <a:r>
              <a:rPr lang="en-SG" dirty="0"/>
              <a:t>The Ming Dynasty faced military threats from the north, particularly from the Mongols. </a:t>
            </a:r>
          </a:p>
          <a:p>
            <a:pPr algn="just"/>
            <a:r>
              <a:rPr lang="en-SG" b="1" dirty="0">
                <a:solidFill>
                  <a:srgbClr val="FF0000"/>
                </a:solidFill>
              </a:rPr>
              <a:t>Political Change: </a:t>
            </a:r>
            <a:r>
              <a:rPr lang="en-SG" dirty="0"/>
              <a:t>The Yongle Emperor, who had sponsored the voyages of Zheng He, died in 1424. His successors did not share the same enthusiasm for maritime exploration and trade. They were more focused on consolidating power within China and maintaining stability.</a:t>
            </a:r>
          </a:p>
          <a:p>
            <a:pPr algn="just"/>
            <a:r>
              <a:rPr lang="en-SG" b="1" dirty="0">
                <a:solidFill>
                  <a:srgbClr val="FF0000"/>
                </a:solidFill>
              </a:rPr>
              <a:t>Isolationist Tendencies: </a:t>
            </a:r>
            <a:r>
              <a:rPr lang="en-SG" dirty="0"/>
              <a:t>There was a growing sense of isolationism within the Ming Dynasty. The emperors believed that China was self-sufficient and did not need to engage extensively with other nations. </a:t>
            </a:r>
          </a:p>
          <a:p>
            <a:pPr algn="just"/>
            <a:r>
              <a:rPr lang="en-SG" b="1" dirty="0">
                <a:solidFill>
                  <a:srgbClr val="FF0000"/>
                </a:solidFill>
              </a:rPr>
              <a:t>Confucian Influence: </a:t>
            </a:r>
            <a:r>
              <a:rPr lang="en-SG" dirty="0"/>
              <a:t>Confucian scholars in the Ming court argued against the voyages, viewing them as a wasteful extravagance that did not align with Confucian values of frugality and humility.</a:t>
            </a:r>
            <a:endParaRPr lang="en-US" dirty="0"/>
          </a:p>
        </p:txBody>
      </p:sp>
    </p:spTree>
    <p:extLst>
      <p:ext uri="{BB962C8B-B14F-4D97-AF65-F5344CB8AC3E}">
        <p14:creationId xmlns:p14="http://schemas.microsoft.com/office/powerpoint/2010/main" val="264238617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AE519-4532-3340-BE81-8C22AC61EE4E}"/>
              </a:ext>
            </a:extLst>
          </p:cNvPr>
          <p:cNvSpPr>
            <a:spLocks noGrp="1"/>
          </p:cNvSpPr>
          <p:nvPr>
            <p:ph type="title"/>
          </p:nvPr>
        </p:nvSpPr>
        <p:spPr/>
        <p:txBody>
          <a:bodyPr/>
          <a:lstStyle/>
          <a:p>
            <a:r>
              <a:rPr lang="en-SG" dirty="0"/>
              <a:t>The Gunpowder Age and the High Seas</a:t>
            </a:r>
            <a:endParaRPr lang="en-US" dirty="0"/>
          </a:p>
        </p:txBody>
      </p:sp>
      <p:sp>
        <p:nvSpPr>
          <p:cNvPr id="3" name="Content Placeholder 2">
            <a:extLst>
              <a:ext uri="{FF2B5EF4-FFF2-40B4-BE49-F238E27FC236}">
                <a16:creationId xmlns:a16="http://schemas.microsoft.com/office/drawing/2014/main" id="{FA811F41-C246-4974-1DF7-660A09BC37C2}"/>
              </a:ext>
            </a:extLst>
          </p:cNvPr>
          <p:cNvSpPr>
            <a:spLocks noGrp="1"/>
          </p:cNvSpPr>
          <p:nvPr>
            <p:ph idx="1"/>
          </p:nvPr>
        </p:nvSpPr>
        <p:spPr/>
        <p:txBody>
          <a:bodyPr>
            <a:normAutofit fontScale="92500" lnSpcReduction="20000"/>
          </a:bodyPr>
          <a:lstStyle/>
          <a:p>
            <a:pPr algn="just"/>
            <a:r>
              <a:rPr lang="en-SG" dirty="0"/>
              <a:t>In the Indian Ocean, European nations faced established societies with strong military capabilities and shared pathogens. Despite this, they gained dominance through military technologies like gunpowder and fortresses, originally from China. </a:t>
            </a:r>
          </a:p>
          <a:p>
            <a:pPr algn="just"/>
            <a:r>
              <a:rPr lang="en-SG" dirty="0"/>
              <a:t>Europeans innovated cannons, placed them on ships, and established colonies and trading posts, gaining trade advantages while China lost authority and trading income due to its tributary system collapse and Europe's rising military strength.</a:t>
            </a:r>
            <a:endParaRPr lang="en-US" dirty="0"/>
          </a:p>
        </p:txBody>
      </p:sp>
    </p:spTree>
    <p:extLst>
      <p:ext uri="{BB962C8B-B14F-4D97-AF65-F5344CB8AC3E}">
        <p14:creationId xmlns:p14="http://schemas.microsoft.com/office/powerpoint/2010/main" val="7439129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F3968-A9FE-A558-41CF-CDAB76904014}"/>
              </a:ext>
            </a:extLst>
          </p:cNvPr>
          <p:cNvSpPr>
            <a:spLocks noGrp="1"/>
          </p:cNvSpPr>
          <p:nvPr>
            <p:ph type="title"/>
          </p:nvPr>
        </p:nvSpPr>
        <p:spPr/>
        <p:txBody>
          <a:bodyPr/>
          <a:lstStyle/>
          <a:p>
            <a:r>
              <a:rPr lang="en-SG" dirty="0"/>
              <a:t>The New European Age of Inquiry</a:t>
            </a:r>
            <a:endParaRPr lang="en-US" dirty="0"/>
          </a:p>
        </p:txBody>
      </p:sp>
      <p:sp>
        <p:nvSpPr>
          <p:cNvPr id="3" name="Content Placeholder 2">
            <a:extLst>
              <a:ext uri="{FF2B5EF4-FFF2-40B4-BE49-F238E27FC236}">
                <a16:creationId xmlns:a16="http://schemas.microsoft.com/office/drawing/2014/main" id="{94B10293-5990-DB16-38D0-5A0F6F7E8B2B}"/>
              </a:ext>
            </a:extLst>
          </p:cNvPr>
          <p:cNvSpPr>
            <a:spLocks noGrp="1"/>
          </p:cNvSpPr>
          <p:nvPr>
            <p:ph idx="1"/>
          </p:nvPr>
        </p:nvSpPr>
        <p:spPr/>
        <p:txBody>
          <a:bodyPr>
            <a:normAutofit fontScale="62500" lnSpcReduction="20000"/>
          </a:bodyPr>
          <a:lstStyle/>
          <a:p>
            <a:pPr algn="just"/>
            <a:r>
              <a:rPr lang="en-SG" dirty="0"/>
              <a:t>The fall of Constantinople and the discovery of sea routes to the Americas and Asia reshaped the European worldview. Greek scholars fleeing Constantinople brought ancient knowledge to Europe, </a:t>
            </a:r>
            <a:r>
              <a:rPr lang="en-SG" dirty="0">
                <a:solidFill>
                  <a:srgbClr val="FF0000"/>
                </a:solidFill>
              </a:rPr>
              <a:t>sparking the Renaissance</a:t>
            </a:r>
            <a:r>
              <a:rPr lang="en-SG" dirty="0"/>
              <a:t>.</a:t>
            </a:r>
          </a:p>
          <a:p>
            <a:pPr algn="just"/>
            <a:r>
              <a:rPr lang="en-SG" dirty="0"/>
              <a:t>The invention of printing accelerated the spread of ideas. This era saw groundbreaking works challenging traditional beliefs, like Erasmus's </a:t>
            </a:r>
            <a:r>
              <a:rPr lang="en-SG" dirty="0">
                <a:solidFill>
                  <a:srgbClr val="FF0000"/>
                </a:solidFill>
              </a:rPr>
              <a:t>"In Praise of Folly," Machiavelli's "The Prince," and Copernicus's heliocentric theory. </a:t>
            </a:r>
          </a:p>
          <a:p>
            <a:pPr algn="just"/>
            <a:r>
              <a:rPr lang="en-SG" dirty="0">
                <a:solidFill>
                  <a:srgbClr val="FF0000"/>
                </a:solidFill>
              </a:rPr>
              <a:t>"In Praise of Folly (</a:t>
            </a:r>
            <a:r>
              <a:rPr lang="en-SG" b="0" i="0" dirty="0">
                <a:solidFill>
                  <a:srgbClr val="0D0D0D"/>
                </a:solidFill>
                <a:effectLst/>
                <a:latin typeface="Söhne"/>
              </a:rPr>
              <a:t>critiques societal norms and the Church</a:t>
            </a:r>
            <a:r>
              <a:rPr lang="en-SG" dirty="0">
                <a:solidFill>
                  <a:srgbClr val="FF0000"/>
                </a:solidFill>
              </a:rPr>
              <a:t>), "The Prince," (</a:t>
            </a:r>
            <a:r>
              <a:rPr lang="en-SG" b="0" i="0" dirty="0">
                <a:solidFill>
                  <a:srgbClr val="0D0D0D"/>
                </a:solidFill>
                <a:effectLst/>
                <a:latin typeface="Söhne"/>
              </a:rPr>
              <a:t>rulers should prioritize maintaining power over moral considerations</a:t>
            </a:r>
            <a:r>
              <a:rPr lang="en-SG" dirty="0">
                <a:solidFill>
                  <a:srgbClr val="FF0000"/>
                </a:solidFill>
              </a:rPr>
              <a:t>), and Copernicus's heliocentric theory (</a:t>
            </a:r>
            <a:r>
              <a:rPr lang="en-SG" b="0" i="0" dirty="0">
                <a:solidFill>
                  <a:srgbClr val="0D0D0D"/>
                </a:solidFill>
                <a:effectLst/>
                <a:latin typeface="Söhne"/>
              </a:rPr>
              <a:t>the Earth and other planets revolve around the Sun</a:t>
            </a:r>
            <a:r>
              <a:rPr lang="en-SG" dirty="0">
                <a:solidFill>
                  <a:srgbClr val="FF0000"/>
                </a:solidFill>
              </a:rPr>
              <a:t>).</a:t>
            </a:r>
          </a:p>
          <a:p>
            <a:pPr algn="just"/>
            <a:r>
              <a:rPr lang="en-SG" dirty="0"/>
              <a:t>These events led to the Reformation and a scientific revolution, with figures like Galileo and Newton. Institutions like the Royal Society and the French Academy of Sciences promoted scientific inquiry. The Jesuit order played a key role in disseminating European knowledge globally, establishing schools and missions worldwide.</a:t>
            </a:r>
            <a:endParaRPr lang="en-US" dirty="0"/>
          </a:p>
        </p:txBody>
      </p:sp>
    </p:spTree>
    <p:extLst>
      <p:ext uri="{BB962C8B-B14F-4D97-AF65-F5344CB8AC3E}">
        <p14:creationId xmlns:p14="http://schemas.microsoft.com/office/powerpoint/2010/main" val="280693475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0B1B6-494A-AC96-63C1-0F7AAEE27770}"/>
              </a:ext>
            </a:extLst>
          </p:cNvPr>
          <p:cNvSpPr>
            <a:spLocks noGrp="1"/>
          </p:cNvSpPr>
          <p:nvPr>
            <p:ph type="title"/>
          </p:nvPr>
        </p:nvSpPr>
        <p:spPr/>
        <p:txBody>
          <a:bodyPr/>
          <a:lstStyle/>
          <a:p>
            <a:r>
              <a:rPr lang="en-SG" dirty="0"/>
              <a:t>The Birth of Global Capitalism</a:t>
            </a:r>
            <a:endParaRPr lang="en-US" dirty="0"/>
          </a:p>
        </p:txBody>
      </p:sp>
      <p:sp>
        <p:nvSpPr>
          <p:cNvPr id="3" name="Content Placeholder 2">
            <a:extLst>
              <a:ext uri="{FF2B5EF4-FFF2-40B4-BE49-F238E27FC236}">
                <a16:creationId xmlns:a16="http://schemas.microsoft.com/office/drawing/2014/main" id="{A0B856C8-322C-E4CF-A53C-A85B3851C853}"/>
              </a:ext>
            </a:extLst>
          </p:cNvPr>
          <p:cNvSpPr>
            <a:spLocks noGrp="1"/>
          </p:cNvSpPr>
          <p:nvPr>
            <p:ph idx="1"/>
          </p:nvPr>
        </p:nvSpPr>
        <p:spPr/>
        <p:txBody>
          <a:bodyPr>
            <a:normAutofit fontScale="92500" lnSpcReduction="20000"/>
          </a:bodyPr>
          <a:lstStyle/>
          <a:p>
            <a:pPr algn="just"/>
            <a:r>
              <a:rPr lang="en-SG" sz="2000" dirty="0"/>
              <a:t>Europe’s new global-scale trade with the Americas and with Asia also marked the birth of global capitalism, a new system of global scale economic organization. The new economic system was marked by four distinctive features:</a:t>
            </a:r>
          </a:p>
          <a:p>
            <a:pPr algn="just"/>
            <a:r>
              <a:rPr lang="en-SG" sz="2000" dirty="0"/>
              <a:t>(1) Imperial power extended across oceans and ecological zones. The temperate-zone nations of Western Europe colonized tropical-zone regions in the Americas and Asia to produce tropical products such as tobacco, sugarcane, cotton, rubber, or minerals.</a:t>
            </a:r>
          </a:p>
          <a:p>
            <a:pPr algn="just"/>
            <a:r>
              <a:rPr lang="en-SG" sz="2000" dirty="0"/>
              <a:t>(2) Production systems were globalized, with plantations and mines established in the colonized countries exporting primary commodities to the home country for industrial processing, notably in the case of cotton.</a:t>
            </a:r>
          </a:p>
          <a:p>
            <a:pPr algn="just"/>
            <a:r>
              <a:rPr lang="en-SG" sz="2000" dirty="0"/>
              <a:t>(3) Profit-oriented, privately owned corporations were chartered by European governments to carry out these global activities. The most important of these new chartered companies were the British East India Company, chartered in 1600, and the Dutch East India Company, chartered in 1602.</a:t>
            </a:r>
          </a:p>
          <a:p>
            <a:pPr algn="just"/>
            <a:r>
              <a:rPr lang="en-SG" sz="2000" dirty="0"/>
              <a:t>(4) These private companies maintained their own military operations and foreign policies under the protection of their founding charters and their states’ navies.</a:t>
            </a:r>
            <a:endParaRPr lang="en-US" sz="2000" dirty="0"/>
          </a:p>
        </p:txBody>
      </p:sp>
    </p:spTree>
    <p:extLst>
      <p:ext uri="{BB962C8B-B14F-4D97-AF65-F5344CB8AC3E}">
        <p14:creationId xmlns:p14="http://schemas.microsoft.com/office/powerpoint/2010/main" val="305360433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01550-BF2E-763D-DF9C-EB9965E9C671}"/>
              </a:ext>
            </a:extLst>
          </p:cNvPr>
          <p:cNvSpPr>
            <a:spLocks noGrp="1"/>
          </p:cNvSpPr>
          <p:nvPr>
            <p:ph type="title"/>
          </p:nvPr>
        </p:nvSpPr>
        <p:spPr/>
        <p:txBody>
          <a:bodyPr/>
          <a:lstStyle/>
          <a:p>
            <a:r>
              <a:rPr lang="en-SG" dirty="0"/>
              <a:t>The Birth of Global Capitalism</a:t>
            </a:r>
            <a:endParaRPr lang="en-US" dirty="0"/>
          </a:p>
        </p:txBody>
      </p:sp>
      <p:sp>
        <p:nvSpPr>
          <p:cNvPr id="3" name="Content Placeholder 2">
            <a:extLst>
              <a:ext uri="{FF2B5EF4-FFF2-40B4-BE49-F238E27FC236}">
                <a16:creationId xmlns:a16="http://schemas.microsoft.com/office/drawing/2014/main" id="{9554A08B-2461-520D-28F0-B62360A5DBA0}"/>
              </a:ext>
            </a:extLst>
          </p:cNvPr>
          <p:cNvSpPr>
            <a:spLocks noGrp="1"/>
          </p:cNvSpPr>
          <p:nvPr>
            <p:ph idx="1"/>
          </p:nvPr>
        </p:nvSpPr>
        <p:spPr/>
        <p:txBody>
          <a:bodyPr>
            <a:normAutofit fontScale="62500" lnSpcReduction="20000"/>
          </a:bodyPr>
          <a:lstStyle/>
          <a:p>
            <a:endParaRPr lang="en-SG" dirty="0"/>
          </a:p>
          <a:p>
            <a:pPr algn="just"/>
            <a:r>
              <a:rPr lang="en-SG" dirty="0"/>
              <a:t>In the Americas, European powers aimed to exploit natural resources like gold, silver, and crops for the European market. They introduced crops from Africa and Asia to cultivate, such as sugar, coffee, and rice, alongside native crops like cacao, cotton, rubber, and tobacco. </a:t>
            </a:r>
          </a:p>
          <a:p>
            <a:pPr algn="just"/>
            <a:r>
              <a:rPr lang="en-SG" dirty="0"/>
              <a:t>In Asia, the goal was to control trade routes and goods like spices, cotton fabrics, silks, and porcelains, which were previously controlled by Arab, Turkish, and Venetian intermediaries. European powers sought to establish direct trade and later to control production and suppress the export of Asian goods to Europe to protect European industries. </a:t>
            </a:r>
          </a:p>
          <a:p>
            <a:pPr algn="just"/>
            <a:r>
              <a:rPr lang="en-SG" dirty="0"/>
              <a:t>Private companies like the British East India Company and the Dutch East India Company were given monopolies by their governments to trade in Asia, aiming to dominate the trade that Portugal and Spain had previously controlled. These companies became early forms of multinational corporations, eventually playing a significant role in global trade and sometimes even political control, as seen with the British East India Company's influence over India.</a:t>
            </a:r>
            <a:endParaRPr lang="en-US" dirty="0"/>
          </a:p>
        </p:txBody>
      </p:sp>
    </p:spTree>
    <p:extLst>
      <p:ext uri="{BB962C8B-B14F-4D97-AF65-F5344CB8AC3E}">
        <p14:creationId xmlns:p14="http://schemas.microsoft.com/office/powerpoint/2010/main" val="16882314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5550C-9400-FB7A-B2A1-EBDE1051F058}"/>
              </a:ext>
            </a:extLst>
          </p:cNvPr>
          <p:cNvSpPr>
            <a:spLocks noGrp="1"/>
          </p:cNvSpPr>
          <p:nvPr>
            <p:ph type="title"/>
          </p:nvPr>
        </p:nvSpPr>
        <p:spPr/>
        <p:txBody>
          <a:bodyPr>
            <a:normAutofit fontScale="90000"/>
          </a:bodyPr>
          <a:lstStyle/>
          <a:p>
            <a:r>
              <a:rPr lang="en-SG" dirty="0"/>
              <a:t>Table 1.1 Ages of Globalization: Dates and Breakthroughs</a:t>
            </a:r>
            <a:endParaRPr lang="en-US" dirty="0"/>
          </a:p>
        </p:txBody>
      </p:sp>
      <p:pic>
        <p:nvPicPr>
          <p:cNvPr id="5" name="Content Placeholder 4">
            <a:extLst>
              <a:ext uri="{FF2B5EF4-FFF2-40B4-BE49-F238E27FC236}">
                <a16:creationId xmlns:a16="http://schemas.microsoft.com/office/drawing/2014/main" id="{DF4A4156-BF01-9097-9EF0-27B2B925C8C7}"/>
              </a:ext>
            </a:extLst>
          </p:cNvPr>
          <p:cNvPicPr>
            <a:picLocks noGrp="1" noChangeAspect="1"/>
          </p:cNvPicPr>
          <p:nvPr>
            <p:ph idx="1"/>
          </p:nvPr>
        </p:nvPicPr>
        <p:blipFill>
          <a:blip r:embed="rId2"/>
          <a:stretch>
            <a:fillRect/>
          </a:stretch>
        </p:blipFill>
        <p:spPr>
          <a:xfrm>
            <a:off x="457200" y="1219200"/>
            <a:ext cx="8229600" cy="5029199"/>
          </a:xfrm>
        </p:spPr>
      </p:pic>
    </p:spTree>
    <p:extLst>
      <p:ext uri="{BB962C8B-B14F-4D97-AF65-F5344CB8AC3E}">
        <p14:creationId xmlns:p14="http://schemas.microsoft.com/office/powerpoint/2010/main" val="329610853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674AC-D9DE-B218-FD17-9866C08DD3F6}"/>
              </a:ext>
            </a:extLst>
          </p:cNvPr>
          <p:cNvSpPr>
            <a:spLocks noGrp="1"/>
          </p:cNvSpPr>
          <p:nvPr>
            <p:ph type="title"/>
          </p:nvPr>
        </p:nvSpPr>
        <p:spPr/>
        <p:txBody>
          <a:bodyPr/>
          <a:lstStyle/>
          <a:p>
            <a:r>
              <a:rPr lang="en-SG" dirty="0"/>
              <a:t>The Intertwining of State and Capital</a:t>
            </a:r>
            <a:endParaRPr lang="en-US" dirty="0"/>
          </a:p>
        </p:txBody>
      </p:sp>
      <p:sp>
        <p:nvSpPr>
          <p:cNvPr id="3" name="Content Placeholder 2">
            <a:extLst>
              <a:ext uri="{FF2B5EF4-FFF2-40B4-BE49-F238E27FC236}">
                <a16:creationId xmlns:a16="http://schemas.microsoft.com/office/drawing/2014/main" id="{00518730-173D-7491-4A2D-DDB0F9FA7A12}"/>
              </a:ext>
            </a:extLst>
          </p:cNvPr>
          <p:cNvSpPr>
            <a:spLocks noGrp="1"/>
          </p:cNvSpPr>
          <p:nvPr>
            <p:ph idx="1"/>
          </p:nvPr>
        </p:nvSpPr>
        <p:spPr/>
        <p:txBody>
          <a:bodyPr>
            <a:normAutofit fontScale="70000" lnSpcReduction="20000"/>
          </a:bodyPr>
          <a:lstStyle/>
          <a:p>
            <a:pPr algn="just"/>
            <a:r>
              <a:rPr lang="en-SG" dirty="0"/>
              <a:t>Not only have capitalist enterprises often been extraordinarily ruthless in their pursuit of profit; they have often, even typically, had the power of the state at their disposal to magnify their profits and shift losses to others, sometimes to fellow citizens but more often to the weak and vulnerable of other societies.</a:t>
            </a:r>
          </a:p>
          <a:p>
            <a:pPr algn="just"/>
            <a:r>
              <a:rPr lang="en-SG" dirty="0"/>
              <a:t>Consider Britain’s entry into global markets in its competition with Spain and Portugal. Queen Elizabeth was a personal investor in 1577 in Francis Drake’s plan to circumnavigate the globe on his vessel the Golden Hind. Yet in addition to exploration, the real plan was piracy: to loot the Spanish fleet bringing bullion and other treasures back from South America. In 1578, Drake captured a Spanish galleon with a phenomenal haul of gold, silver, jewels, porcelain, and other treasure. On Drake’s return, the pirated gains were shared with the queen, who used them to pay off the national debt. Drake became a national hero, and went on to serve as vice admiral in the defeat of the Spanish armada in 1588.</a:t>
            </a:r>
            <a:endParaRPr lang="en-US" dirty="0"/>
          </a:p>
        </p:txBody>
      </p:sp>
    </p:spTree>
    <p:extLst>
      <p:ext uri="{BB962C8B-B14F-4D97-AF65-F5344CB8AC3E}">
        <p14:creationId xmlns:p14="http://schemas.microsoft.com/office/powerpoint/2010/main" val="315206596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4C5E9-C4BF-CBA4-3FEE-863927D96A98}"/>
              </a:ext>
            </a:extLst>
          </p:cNvPr>
          <p:cNvSpPr>
            <a:spLocks noGrp="1"/>
          </p:cNvSpPr>
          <p:nvPr>
            <p:ph type="title"/>
          </p:nvPr>
        </p:nvSpPr>
        <p:spPr/>
        <p:txBody>
          <a:bodyPr/>
          <a:lstStyle/>
          <a:p>
            <a:r>
              <a:rPr lang="en-SG" dirty="0"/>
              <a:t>The Intertwining of State and Capital</a:t>
            </a:r>
            <a:endParaRPr lang="en-US" dirty="0"/>
          </a:p>
        </p:txBody>
      </p:sp>
      <p:sp>
        <p:nvSpPr>
          <p:cNvPr id="3" name="Content Placeholder 2">
            <a:extLst>
              <a:ext uri="{FF2B5EF4-FFF2-40B4-BE49-F238E27FC236}">
                <a16:creationId xmlns:a16="http://schemas.microsoft.com/office/drawing/2014/main" id="{70D2B99F-AF62-7037-D383-5161AD26EBA0}"/>
              </a:ext>
            </a:extLst>
          </p:cNvPr>
          <p:cNvSpPr>
            <a:spLocks noGrp="1"/>
          </p:cNvSpPr>
          <p:nvPr>
            <p:ph idx="1"/>
          </p:nvPr>
        </p:nvSpPr>
        <p:spPr/>
        <p:txBody>
          <a:bodyPr>
            <a:normAutofit/>
          </a:bodyPr>
          <a:lstStyle/>
          <a:p>
            <a:pPr algn="just"/>
            <a:r>
              <a:rPr lang="en-SG" dirty="0"/>
              <a:t>The launch of the East India Company in 1600 marked a significant advancement toward modern capitalism. It was a joint-stock company formed for multinational trade, supported by state power. Queen Elizabeth granted it a monopoly over trade in certain regions, and the company engaged in bribery and operated like a state within a state in India, even maintaining a private army.</a:t>
            </a:r>
            <a:endParaRPr lang="en-US" dirty="0"/>
          </a:p>
        </p:txBody>
      </p:sp>
    </p:spTree>
    <p:extLst>
      <p:ext uri="{BB962C8B-B14F-4D97-AF65-F5344CB8AC3E}">
        <p14:creationId xmlns:p14="http://schemas.microsoft.com/office/powerpoint/2010/main" val="134800628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7526A-C69B-74A9-27A9-CE187FB5DA8E}"/>
              </a:ext>
            </a:extLst>
          </p:cNvPr>
          <p:cNvSpPr>
            <a:spLocks noGrp="1"/>
          </p:cNvSpPr>
          <p:nvPr>
            <p:ph type="title"/>
          </p:nvPr>
        </p:nvSpPr>
        <p:spPr/>
        <p:txBody>
          <a:bodyPr>
            <a:normAutofit fontScale="90000"/>
          </a:bodyPr>
          <a:lstStyle/>
          <a:p>
            <a:r>
              <a:rPr lang="en-SG" dirty="0"/>
              <a:t>Indigenous Populations and African Slaves in</a:t>
            </a:r>
            <a:br>
              <a:rPr lang="en-SG" dirty="0"/>
            </a:br>
            <a:r>
              <a:rPr lang="en-SG" dirty="0"/>
              <a:t>the New World</a:t>
            </a:r>
            <a:endParaRPr lang="en-US" dirty="0"/>
          </a:p>
        </p:txBody>
      </p:sp>
      <p:sp>
        <p:nvSpPr>
          <p:cNvPr id="3" name="Content Placeholder 2">
            <a:extLst>
              <a:ext uri="{FF2B5EF4-FFF2-40B4-BE49-F238E27FC236}">
                <a16:creationId xmlns:a16="http://schemas.microsoft.com/office/drawing/2014/main" id="{8F429D3F-95E8-554F-7749-AC4D9574F76A}"/>
              </a:ext>
            </a:extLst>
          </p:cNvPr>
          <p:cNvSpPr>
            <a:spLocks noGrp="1"/>
          </p:cNvSpPr>
          <p:nvPr>
            <p:ph idx="1"/>
          </p:nvPr>
        </p:nvSpPr>
        <p:spPr/>
        <p:txBody>
          <a:bodyPr>
            <a:normAutofit fontScale="62500" lnSpcReduction="20000"/>
          </a:bodyPr>
          <a:lstStyle/>
          <a:p>
            <a:pPr algn="just"/>
            <a:r>
              <a:rPr lang="en-SG" dirty="0"/>
              <a:t>The history of the New World involves three main groups: indigenous peoples, European conquerors and settlers, and African slaves. The conquest and stratification of these groups have led to sky-high inequality and conflict in the Americas. European conquerors sought wealth and glory, but struggled with the challenge of </a:t>
            </a:r>
            <a:r>
              <a:rPr lang="en-SG" dirty="0" err="1"/>
              <a:t>labor</a:t>
            </a:r>
            <a:r>
              <a:rPr lang="en-SG" dirty="0"/>
              <a:t> for wealth production. They found gold and silver mines, but even these required </a:t>
            </a:r>
            <a:r>
              <a:rPr lang="en-SG" dirty="0" err="1"/>
              <a:t>laborers</a:t>
            </a:r>
            <a:r>
              <a:rPr lang="en-SG" dirty="0"/>
              <a:t> for dangerous work. Plantations also required harsh </a:t>
            </a:r>
            <a:r>
              <a:rPr lang="en-SG" dirty="0" err="1"/>
              <a:t>labor</a:t>
            </a:r>
            <a:r>
              <a:rPr lang="en-SG" dirty="0"/>
              <a:t> in tropical conditions, leading to early death for many workers. Enticing European settlers to these lands was difficult due to the grim realities of life there.</a:t>
            </a:r>
          </a:p>
          <a:p>
            <a:pPr algn="just"/>
            <a:r>
              <a:rPr lang="en-SG" dirty="0"/>
              <a:t>Indigenous populations in the Americas survived in mountainous and sparsely settled regions but suffered greatly in areas where Europeans conducted intensive mining and plantation operations. Spanish conquerors initially granted land and authority, known as encomiendas, to elites, allowing them to enslave natives. This sparked a debate, with Bartolome de las Casas arguing against enslavement, leading to the issuance of the New Laws in 1542, which outlawed the enslavement of indigenous Americans, a rare case of moral reasoning prevailing over power and greed.</a:t>
            </a:r>
            <a:endParaRPr lang="en-US" dirty="0"/>
          </a:p>
        </p:txBody>
      </p:sp>
    </p:spTree>
    <p:extLst>
      <p:ext uri="{BB962C8B-B14F-4D97-AF65-F5344CB8AC3E}">
        <p14:creationId xmlns:p14="http://schemas.microsoft.com/office/powerpoint/2010/main" val="47285644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5331C-ECEE-70FC-62ED-0B9D76F88EE4}"/>
              </a:ext>
            </a:extLst>
          </p:cNvPr>
          <p:cNvSpPr>
            <a:spLocks noGrp="1"/>
          </p:cNvSpPr>
          <p:nvPr>
            <p:ph type="title"/>
          </p:nvPr>
        </p:nvSpPr>
        <p:spPr/>
        <p:txBody>
          <a:bodyPr/>
          <a:lstStyle/>
          <a:p>
            <a:r>
              <a:rPr lang="en-US" dirty="0"/>
              <a:t>Triangular Trade </a:t>
            </a:r>
          </a:p>
        </p:txBody>
      </p:sp>
      <p:sp>
        <p:nvSpPr>
          <p:cNvPr id="3" name="Content Placeholder 2">
            <a:extLst>
              <a:ext uri="{FF2B5EF4-FFF2-40B4-BE49-F238E27FC236}">
                <a16:creationId xmlns:a16="http://schemas.microsoft.com/office/drawing/2014/main" id="{BC115D2F-6B88-6C86-671B-C116B3C75ECD}"/>
              </a:ext>
            </a:extLst>
          </p:cNvPr>
          <p:cNvSpPr>
            <a:spLocks noGrp="1"/>
          </p:cNvSpPr>
          <p:nvPr>
            <p:ph idx="1"/>
          </p:nvPr>
        </p:nvSpPr>
        <p:spPr/>
        <p:txBody>
          <a:bodyPr>
            <a:normAutofit fontScale="92500" lnSpcReduction="20000"/>
          </a:bodyPr>
          <a:lstStyle/>
          <a:p>
            <a:pPr algn="just"/>
            <a:r>
              <a:rPr lang="en-SG" dirty="0"/>
              <a:t>With the slave plantations in the Americas arose the infamous three-way trade pattern commonly known as the “triangular trade.” The slave colonies of the Americas imported slaves and exported slave-made products—sugar, cotton, and tobacco—to Europe. </a:t>
            </a:r>
          </a:p>
          <a:p>
            <a:pPr algn="just"/>
            <a:r>
              <a:rPr lang="en-SG" dirty="0"/>
              <a:t>Europe imported the commodities and exported manufactured goods, including textiles, weapons, and metals, to Africa. </a:t>
            </a:r>
          </a:p>
          <a:p>
            <a:pPr algn="just"/>
            <a:r>
              <a:rPr lang="en-SG" dirty="0"/>
              <a:t>And African chieftains exported slaves to European slave traders in return for Europe’s manufactured goods.</a:t>
            </a:r>
          </a:p>
        </p:txBody>
      </p:sp>
    </p:spTree>
    <p:extLst>
      <p:ext uri="{BB962C8B-B14F-4D97-AF65-F5344CB8AC3E}">
        <p14:creationId xmlns:p14="http://schemas.microsoft.com/office/powerpoint/2010/main" val="8500385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FA942-24F3-34FE-01C8-6E36DD3A8959}"/>
              </a:ext>
            </a:extLst>
          </p:cNvPr>
          <p:cNvSpPr>
            <a:spLocks noGrp="1"/>
          </p:cNvSpPr>
          <p:nvPr>
            <p:ph type="title"/>
          </p:nvPr>
        </p:nvSpPr>
        <p:spPr/>
        <p:txBody>
          <a:bodyPr/>
          <a:lstStyle/>
          <a:p>
            <a:r>
              <a:rPr lang="en-US" dirty="0"/>
              <a:t>Slave Trade </a:t>
            </a:r>
          </a:p>
        </p:txBody>
      </p:sp>
      <p:sp>
        <p:nvSpPr>
          <p:cNvPr id="3" name="Content Placeholder 2">
            <a:extLst>
              <a:ext uri="{FF2B5EF4-FFF2-40B4-BE49-F238E27FC236}">
                <a16:creationId xmlns:a16="http://schemas.microsoft.com/office/drawing/2014/main" id="{8619526F-3AF1-4921-601D-5F9B3F509B01}"/>
              </a:ext>
            </a:extLst>
          </p:cNvPr>
          <p:cNvSpPr>
            <a:spLocks noGrp="1"/>
          </p:cNvSpPr>
          <p:nvPr>
            <p:ph idx="1"/>
          </p:nvPr>
        </p:nvSpPr>
        <p:spPr/>
        <p:txBody>
          <a:bodyPr>
            <a:normAutofit fontScale="92500" lnSpcReduction="20000"/>
          </a:bodyPr>
          <a:lstStyle/>
          <a:p>
            <a:pPr algn="just"/>
            <a:r>
              <a:rPr lang="en-SG" dirty="0"/>
              <a:t>In total, an estimated 14 million Africans were carried as slaves during this period. This was truly a grim and horrific stage of global capitalism. </a:t>
            </a:r>
          </a:p>
          <a:p>
            <a:pPr algn="just"/>
            <a:r>
              <a:rPr lang="en-SG" dirty="0"/>
              <a:t>The cruelty that accompanied the development of the modern world economy must not be forgotten, because that cruelty shows up in other ways today; human trafficking is one of the greatest examples, which also continues in the form of bonded </a:t>
            </a:r>
            <a:r>
              <a:rPr lang="en-SG" dirty="0" err="1"/>
              <a:t>labor</a:t>
            </a:r>
            <a:r>
              <a:rPr lang="en-SG" dirty="0"/>
              <a:t> and child </a:t>
            </a:r>
            <a:r>
              <a:rPr lang="en-SG" dirty="0" err="1"/>
              <a:t>labor</a:t>
            </a:r>
            <a:r>
              <a:rPr lang="en-SG" dirty="0"/>
              <a:t> as part of global supply chains. Humanity is not done with the horrific abuse of others in pursuit of greed and profit.</a:t>
            </a:r>
            <a:endParaRPr lang="en-US" dirty="0"/>
          </a:p>
        </p:txBody>
      </p:sp>
    </p:spTree>
    <p:extLst>
      <p:ext uri="{BB962C8B-B14F-4D97-AF65-F5344CB8AC3E}">
        <p14:creationId xmlns:p14="http://schemas.microsoft.com/office/powerpoint/2010/main" val="303836181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5871C-FE30-5A46-62F6-9A2EE05787CD}"/>
              </a:ext>
            </a:extLst>
          </p:cNvPr>
          <p:cNvSpPr>
            <a:spLocks noGrp="1"/>
          </p:cNvSpPr>
          <p:nvPr>
            <p:ph type="title"/>
          </p:nvPr>
        </p:nvSpPr>
        <p:spPr/>
        <p:txBody>
          <a:bodyPr/>
          <a:lstStyle/>
          <a:p>
            <a:r>
              <a:rPr lang="en-US" dirty="0"/>
              <a:t>The Slave Trade from Africa, 1500-1900</a:t>
            </a:r>
          </a:p>
        </p:txBody>
      </p:sp>
      <p:pic>
        <p:nvPicPr>
          <p:cNvPr id="5" name="Content Placeholder 4">
            <a:extLst>
              <a:ext uri="{FF2B5EF4-FFF2-40B4-BE49-F238E27FC236}">
                <a16:creationId xmlns:a16="http://schemas.microsoft.com/office/drawing/2014/main" id="{63E3B207-65EB-182B-6088-F77BC7A61A8C}"/>
              </a:ext>
            </a:extLst>
          </p:cNvPr>
          <p:cNvPicPr>
            <a:picLocks noGrp="1" noChangeAspect="1"/>
          </p:cNvPicPr>
          <p:nvPr>
            <p:ph idx="1"/>
          </p:nvPr>
        </p:nvPicPr>
        <p:blipFill>
          <a:blip r:embed="rId2"/>
          <a:stretch>
            <a:fillRect/>
          </a:stretch>
        </p:blipFill>
        <p:spPr>
          <a:xfrm>
            <a:off x="1226530" y="1302653"/>
            <a:ext cx="6690940" cy="4816257"/>
          </a:xfrm>
        </p:spPr>
      </p:pic>
    </p:spTree>
    <p:extLst>
      <p:ext uri="{BB962C8B-B14F-4D97-AF65-F5344CB8AC3E}">
        <p14:creationId xmlns:p14="http://schemas.microsoft.com/office/powerpoint/2010/main" val="424851730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D535B-3F75-4A19-0AA2-955BC793E7A5}"/>
              </a:ext>
            </a:extLst>
          </p:cNvPr>
          <p:cNvSpPr>
            <a:spLocks noGrp="1"/>
          </p:cNvSpPr>
          <p:nvPr>
            <p:ph type="title"/>
          </p:nvPr>
        </p:nvSpPr>
        <p:spPr/>
        <p:txBody>
          <a:bodyPr/>
          <a:lstStyle/>
          <a:p>
            <a:r>
              <a:rPr lang="en-US" dirty="0"/>
              <a:t>Feeding Europe’s Factories: Cotton</a:t>
            </a:r>
          </a:p>
        </p:txBody>
      </p:sp>
      <p:sp>
        <p:nvSpPr>
          <p:cNvPr id="3" name="Content Placeholder 2">
            <a:extLst>
              <a:ext uri="{FF2B5EF4-FFF2-40B4-BE49-F238E27FC236}">
                <a16:creationId xmlns:a16="http://schemas.microsoft.com/office/drawing/2014/main" id="{186BA219-541B-61ED-422F-A38E7838A00C}"/>
              </a:ext>
            </a:extLst>
          </p:cNvPr>
          <p:cNvSpPr>
            <a:spLocks noGrp="1"/>
          </p:cNvSpPr>
          <p:nvPr>
            <p:ph idx="1"/>
          </p:nvPr>
        </p:nvSpPr>
        <p:spPr/>
        <p:txBody>
          <a:bodyPr>
            <a:normAutofit fontScale="77500" lnSpcReduction="20000"/>
          </a:bodyPr>
          <a:lstStyle/>
          <a:p>
            <a:pPr algn="just"/>
            <a:r>
              <a:rPr lang="en-SG" dirty="0"/>
              <a:t>The British and Dutch East India companies may rightly be considered the first corporations of modern capitalism. As </a:t>
            </a:r>
            <a:r>
              <a:rPr lang="en-SG" dirty="0" err="1"/>
              <a:t>profitdriven</a:t>
            </a:r>
            <a:r>
              <a:rPr lang="en-SG" dirty="0"/>
              <a:t> and greed-based joint-stock companies, they set the tone and </a:t>
            </a:r>
            <a:r>
              <a:rPr lang="en-SG" dirty="0" err="1"/>
              <a:t>behavior</a:t>
            </a:r>
            <a:r>
              <a:rPr lang="en-SG" dirty="0"/>
              <a:t> for what was to come. </a:t>
            </a:r>
          </a:p>
          <a:p>
            <a:pPr algn="just"/>
            <a:r>
              <a:rPr lang="en-SG" dirty="0"/>
              <a:t>As described by historian Sven </a:t>
            </a:r>
            <a:r>
              <a:rPr lang="en-SG" dirty="0" err="1"/>
              <a:t>Beckert</a:t>
            </a:r>
            <a:r>
              <a:rPr lang="en-SG" dirty="0"/>
              <a:t> in his book Empire of Cotton: A Global History, much of their early business in the 1600s was trade in cotton fabrics, purchased in India for sale in Africa to slave traders and in Europe to the growing urban population. Then, in the eighteenth century, as Britain protected its domestic textile manufacturers against Indian imports, British manufacturers increasingly demanded a supply of raw cotton.</a:t>
            </a:r>
          </a:p>
          <a:p>
            <a:pPr algn="just"/>
            <a:r>
              <a:rPr lang="en-SG" dirty="0"/>
              <a:t>The demand multiplied with the mechanization of spinning and weaving, and then with the introduction of steam power into the textile mills.</a:t>
            </a:r>
            <a:endParaRPr lang="en-US" dirty="0"/>
          </a:p>
        </p:txBody>
      </p:sp>
    </p:spTree>
    <p:extLst>
      <p:ext uri="{BB962C8B-B14F-4D97-AF65-F5344CB8AC3E}">
        <p14:creationId xmlns:p14="http://schemas.microsoft.com/office/powerpoint/2010/main" val="64562250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75A02-51CD-51F1-EFFC-EB5307B23EA1}"/>
              </a:ext>
            </a:extLst>
          </p:cNvPr>
          <p:cNvSpPr>
            <a:spLocks noGrp="1"/>
          </p:cNvSpPr>
          <p:nvPr>
            <p:ph type="title"/>
          </p:nvPr>
        </p:nvSpPr>
        <p:spPr/>
        <p:txBody>
          <a:bodyPr/>
          <a:lstStyle/>
          <a:p>
            <a:r>
              <a:rPr lang="en-SG" dirty="0"/>
              <a:t>Global Empire and Global War</a:t>
            </a:r>
            <a:endParaRPr lang="en-US" dirty="0"/>
          </a:p>
        </p:txBody>
      </p:sp>
      <p:sp>
        <p:nvSpPr>
          <p:cNvPr id="3" name="Content Placeholder 2">
            <a:extLst>
              <a:ext uri="{FF2B5EF4-FFF2-40B4-BE49-F238E27FC236}">
                <a16:creationId xmlns:a16="http://schemas.microsoft.com/office/drawing/2014/main" id="{00F0F925-DA3B-6249-16A7-187B0C8EBD86}"/>
              </a:ext>
            </a:extLst>
          </p:cNvPr>
          <p:cNvSpPr>
            <a:spLocks noGrp="1"/>
          </p:cNvSpPr>
          <p:nvPr>
            <p:ph idx="1"/>
          </p:nvPr>
        </p:nvSpPr>
        <p:spPr/>
        <p:txBody>
          <a:bodyPr>
            <a:normAutofit fontScale="70000" lnSpcReduction="20000"/>
          </a:bodyPr>
          <a:lstStyle/>
          <a:p>
            <a:pPr algn="just"/>
            <a:r>
              <a:rPr lang="en-SG" dirty="0"/>
              <a:t>Europe’s global empires, spanning oceans and continents for the first time, unleashed another new phenomenon, global war, also spanning oceans and continents. From the late seventeenth century on, major conflicts among the European powers involved battles on several continents. The implications were dire. More and more of the world would be swept into Europe’s wars, so that eventually the two world wars of the twentieth century each claimed tens of millions of lives across the globe.</a:t>
            </a:r>
          </a:p>
          <a:p>
            <a:pPr algn="just"/>
            <a:r>
              <a:rPr lang="en-SG" dirty="0"/>
              <a:t>The Nine Years’ War of 1688–97 is often considered the first global war, as it was fought simultaneously in the Americas, Europe, and Asia. The main European combatants were France, led by Louis XIV, against a coalition of Britain, Holland, and the Holy Roman Empire. The war began in Europe, where France sought to expand its influence into </a:t>
            </a:r>
            <a:r>
              <a:rPr lang="en-SG" dirty="0" err="1"/>
              <a:t>neighboring</a:t>
            </a:r>
            <a:r>
              <a:rPr lang="en-SG" dirty="0"/>
              <a:t> countries. In Britain, the conflict led to the </a:t>
            </a:r>
            <a:r>
              <a:rPr lang="en-SG" dirty="0">
                <a:solidFill>
                  <a:srgbClr val="FF0000"/>
                </a:solidFill>
              </a:rPr>
              <a:t>Glorious Revolution of 1688</a:t>
            </a:r>
            <a:r>
              <a:rPr lang="en-SG" dirty="0"/>
              <a:t>, during which William of Orange invaded and took the throne from King James II.</a:t>
            </a:r>
            <a:endParaRPr lang="en-US" dirty="0"/>
          </a:p>
        </p:txBody>
      </p:sp>
    </p:spTree>
    <p:extLst>
      <p:ext uri="{BB962C8B-B14F-4D97-AF65-F5344CB8AC3E}">
        <p14:creationId xmlns:p14="http://schemas.microsoft.com/office/powerpoint/2010/main" val="235889645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678F3-6592-C78D-3928-F457D3F04362}"/>
              </a:ext>
            </a:extLst>
          </p:cNvPr>
          <p:cNvSpPr>
            <a:spLocks noGrp="1"/>
          </p:cNvSpPr>
          <p:nvPr>
            <p:ph type="title"/>
          </p:nvPr>
        </p:nvSpPr>
        <p:spPr/>
        <p:txBody>
          <a:bodyPr>
            <a:normAutofit fontScale="90000"/>
          </a:bodyPr>
          <a:lstStyle/>
          <a:p>
            <a:r>
              <a:rPr lang="en-SG" dirty="0"/>
              <a:t>Adam Smith’s Summation of the Age of Global</a:t>
            </a:r>
            <a:br>
              <a:rPr lang="en-SG" dirty="0"/>
            </a:br>
            <a:r>
              <a:rPr lang="en-SG" dirty="0"/>
              <a:t>Empire</a:t>
            </a:r>
            <a:endParaRPr lang="en-US" dirty="0"/>
          </a:p>
        </p:txBody>
      </p:sp>
      <p:sp>
        <p:nvSpPr>
          <p:cNvPr id="3" name="Content Placeholder 2">
            <a:extLst>
              <a:ext uri="{FF2B5EF4-FFF2-40B4-BE49-F238E27FC236}">
                <a16:creationId xmlns:a16="http://schemas.microsoft.com/office/drawing/2014/main" id="{89F22A3B-01B3-B625-614A-C7197728B527}"/>
              </a:ext>
            </a:extLst>
          </p:cNvPr>
          <p:cNvSpPr>
            <a:spLocks noGrp="1"/>
          </p:cNvSpPr>
          <p:nvPr>
            <p:ph idx="1"/>
          </p:nvPr>
        </p:nvSpPr>
        <p:spPr/>
        <p:txBody>
          <a:bodyPr>
            <a:normAutofit fontScale="62500" lnSpcReduction="20000"/>
          </a:bodyPr>
          <a:lstStyle/>
          <a:p>
            <a:pPr algn="just"/>
            <a:r>
              <a:rPr lang="en-SG" dirty="0"/>
              <a:t>Adam Smith, in "The Wealth of Nations" published in 1776, viewed globalization with a global perspective, emphasizing the importance of impartiality in moral reasoning.</a:t>
            </a:r>
          </a:p>
          <a:p>
            <a:pPr algn="just"/>
            <a:r>
              <a:rPr lang="en-SG" dirty="0"/>
              <a:t>Smith considered the discovery of America and the sea route to the East Indies as the two most significant events in human history, believing that their consequences would continue to unfold over time.</a:t>
            </a:r>
          </a:p>
          <a:p>
            <a:pPr algn="just"/>
            <a:r>
              <a:rPr lang="en-SG" dirty="0"/>
              <a:t>He noted that while these events had the potential for mutual benefit through trade and exchange, they had thus far benefited Western Europe at the expense of the East and West Indies, which suffered from European exploitation.</a:t>
            </a:r>
          </a:p>
          <a:p>
            <a:pPr algn="just"/>
            <a:r>
              <a:rPr lang="en-SG" dirty="0"/>
              <a:t>Smith envisioned a future where the balance of power would shift, leading to mutual respect among nations. He believed that this would be achieved through the spread of knowledge and improvements facilitated by global commerce.</a:t>
            </a:r>
          </a:p>
          <a:p>
            <a:pPr algn="just"/>
            <a:r>
              <a:rPr lang="en-SG" dirty="0"/>
              <a:t>Smith's insights on the potential for a more balanced and fair world, where all nations respect each other's rights, remain relevant today as nations like China and former colonies gain strength through participation in the global economy.</a:t>
            </a:r>
            <a:endParaRPr lang="en-US" dirty="0"/>
          </a:p>
        </p:txBody>
      </p:sp>
    </p:spTree>
    <p:extLst>
      <p:ext uri="{BB962C8B-B14F-4D97-AF65-F5344CB8AC3E}">
        <p14:creationId xmlns:p14="http://schemas.microsoft.com/office/powerpoint/2010/main" val="133986058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21391-5901-38C1-C832-65DDAB004A70}"/>
              </a:ext>
            </a:extLst>
          </p:cNvPr>
          <p:cNvSpPr>
            <a:spLocks noGrp="1"/>
          </p:cNvSpPr>
          <p:nvPr>
            <p:ph type="title"/>
          </p:nvPr>
        </p:nvSpPr>
        <p:spPr/>
        <p:txBody>
          <a:bodyPr/>
          <a:lstStyle/>
          <a:p>
            <a:r>
              <a:rPr lang="en-SG" dirty="0"/>
              <a:t>Some Lessons from the Ocean Age</a:t>
            </a:r>
            <a:endParaRPr lang="en-US" dirty="0"/>
          </a:p>
        </p:txBody>
      </p:sp>
      <p:sp>
        <p:nvSpPr>
          <p:cNvPr id="3" name="Content Placeholder 2">
            <a:extLst>
              <a:ext uri="{FF2B5EF4-FFF2-40B4-BE49-F238E27FC236}">
                <a16:creationId xmlns:a16="http://schemas.microsoft.com/office/drawing/2014/main" id="{D5509E04-7285-7EAC-304E-66B07078BF63}"/>
              </a:ext>
            </a:extLst>
          </p:cNvPr>
          <p:cNvSpPr>
            <a:spLocks noGrp="1"/>
          </p:cNvSpPr>
          <p:nvPr>
            <p:ph idx="1"/>
          </p:nvPr>
        </p:nvSpPr>
        <p:spPr/>
        <p:txBody>
          <a:bodyPr>
            <a:normAutofit fontScale="62500" lnSpcReduction="20000"/>
          </a:bodyPr>
          <a:lstStyle/>
          <a:p>
            <a:pPr algn="just"/>
            <a:r>
              <a:rPr lang="en-SG" dirty="0"/>
              <a:t>The Ocean Age marked the emergence of global capitalism, with privately chartered for-profit companies engaging in global-scale production and trading networks.</a:t>
            </a:r>
          </a:p>
          <a:p>
            <a:pPr algn="just"/>
            <a:r>
              <a:rPr lang="en-SG" dirty="0"/>
              <a:t>Private businesses, driven by greed, employed private armies, enslaved millions, and used bribery to gain privileged political status both at home and abroad.</a:t>
            </a:r>
          </a:p>
          <a:p>
            <a:pPr algn="just"/>
            <a:r>
              <a:rPr lang="en-SG" dirty="0"/>
              <a:t>The era was characterized by conquest and unchecked competition among Europe's powers, leading to rapacious </a:t>
            </a:r>
            <a:r>
              <a:rPr lang="en-SG" dirty="0" err="1"/>
              <a:t>behavior</a:t>
            </a:r>
            <a:r>
              <a:rPr lang="en-SG" dirty="0"/>
              <a:t> in the newly accessible regions across the oceans.</a:t>
            </a:r>
          </a:p>
          <a:p>
            <a:pPr algn="just"/>
            <a:r>
              <a:rPr lang="en-SG" dirty="0"/>
              <a:t>Adam Smith's "The Wealth of Nations" advocated for global trade as a driver of specialization and rising productivity, a concept that proved highly successful and led to self-feeding growth.</a:t>
            </a:r>
          </a:p>
          <a:p>
            <a:pPr algn="just"/>
            <a:r>
              <a:rPr lang="en-SG" dirty="0"/>
              <a:t>This period saw the rise of a new kind of political power, the hegemonic power, exemplified by Great Britain's dominance surpassing even that of the Roman Empire.</a:t>
            </a:r>
          </a:p>
          <a:p>
            <a:pPr algn="just"/>
            <a:r>
              <a:rPr lang="en-SG" dirty="0"/>
              <a:t>However, the gains for major powers often came at the expense of misery for those under their control, particularly evident in the Industrial Age.</a:t>
            </a:r>
            <a:endParaRPr lang="en-US" dirty="0"/>
          </a:p>
        </p:txBody>
      </p:sp>
    </p:spTree>
    <p:extLst>
      <p:ext uri="{BB962C8B-B14F-4D97-AF65-F5344CB8AC3E}">
        <p14:creationId xmlns:p14="http://schemas.microsoft.com/office/powerpoint/2010/main" val="2505704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A9F98-EA4A-5BBF-975B-0ECDC6776968}"/>
              </a:ext>
            </a:extLst>
          </p:cNvPr>
          <p:cNvSpPr>
            <a:spLocks noGrp="1"/>
          </p:cNvSpPr>
          <p:nvPr>
            <p:ph type="title"/>
          </p:nvPr>
        </p:nvSpPr>
        <p:spPr/>
        <p:txBody>
          <a:bodyPr/>
          <a:lstStyle/>
          <a:p>
            <a:r>
              <a:rPr lang="en-US" dirty="0"/>
              <a:t>The Acceleration of Change </a:t>
            </a:r>
          </a:p>
        </p:txBody>
      </p:sp>
      <p:sp>
        <p:nvSpPr>
          <p:cNvPr id="3" name="Content Placeholder 2">
            <a:extLst>
              <a:ext uri="{FF2B5EF4-FFF2-40B4-BE49-F238E27FC236}">
                <a16:creationId xmlns:a16="http://schemas.microsoft.com/office/drawing/2014/main" id="{C3B1277C-EDDF-9A27-1831-DF1BD835D126}"/>
              </a:ext>
            </a:extLst>
          </p:cNvPr>
          <p:cNvSpPr>
            <a:spLocks noGrp="1"/>
          </p:cNvSpPr>
          <p:nvPr>
            <p:ph idx="1"/>
          </p:nvPr>
        </p:nvSpPr>
        <p:spPr/>
        <p:txBody>
          <a:bodyPr>
            <a:normAutofit fontScale="70000" lnSpcReduction="20000"/>
          </a:bodyPr>
          <a:lstStyle/>
          <a:p>
            <a:r>
              <a:rPr lang="en-SG" dirty="0"/>
              <a:t>At the dawn of human history, all humans were foragers, engaged in hunting and gathering food for their survival. There was no urban rural divide, as there were no villages, much less cities. The Neolithic revolution in agriculture gave rise to farm villages and sedentary life, mostly (but not completely) displacing </a:t>
            </a:r>
            <a:r>
              <a:rPr lang="en-SG" dirty="0">
                <a:solidFill>
                  <a:srgbClr val="FF0000"/>
                </a:solidFill>
              </a:rPr>
              <a:t>foraging and nomadism</a:t>
            </a:r>
            <a:r>
              <a:rPr lang="en-SG" dirty="0"/>
              <a:t>.</a:t>
            </a:r>
          </a:p>
          <a:p>
            <a:r>
              <a:rPr lang="en-SG" dirty="0"/>
              <a:t>Humans hardly save and they were extremely vulnerable to famines. These famines led war/revolution. The concept of surplus came in the industrial era. Farm machines increased output per person and surplus labour freed for migration to cities. TM</a:t>
            </a:r>
          </a:p>
          <a:p>
            <a:r>
              <a:rPr lang="en-SG" dirty="0">
                <a:solidFill>
                  <a:srgbClr val="FF0000"/>
                </a:solidFill>
              </a:rPr>
              <a:t>The first lesson </a:t>
            </a:r>
            <a:r>
              <a:rPr lang="en-SG" dirty="0"/>
              <a:t>of long-term global change, then, is that it has been super-exponential, meaning that it has come at a rising rate, with the largest changes occurring in the very recent past. </a:t>
            </a:r>
          </a:p>
          <a:p>
            <a:r>
              <a:rPr lang="en-SG" dirty="0"/>
              <a:t>There are 3 dimensions of long-term change: total population, urbanization and output per person. TM </a:t>
            </a:r>
            <a:endParaRPr lang="en-US" dirty="0"/>
          </a:p>
        </p:txBody>
      </p:sp>
    </p:spTree>
    <p:extLst>
      <p:ext uri="{BB962C8B-B14F-4D97-AF65-F5344CB8AC3E}">
        <p14:creationId xmlns:p14="http://schemas.microsoft.com/office/powerpoint/2010/main" val="308509488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87868-1046-4849-BA4D-D43F0888E113}"/>
              </a:ext>
            </a:extLst>
          </p:cNvPr>
          <p:cNvSpPr>
            <a:spLocks noGrp="1"/>
          </p:cNvSpPr>
          <p:nvPr>
            <p:ph type="title"/>
          </p:nvPr>
        </p:nvSpPr>
        <p:spPr>
          <a:xfrm>
            <a:off x="457200" y="255784"/>
            <a:ext cx="8229600" cy="792162"/>
          </a:xfrm>
        </p:spPr>
        <p:txBody>
          <a:bodyPr/>
          <a:lstStyle/>
          <a:p>
            <a:r>
              <a:rPr lang="en-US" dirty="0"/>
              <a:t>5 The Ocean Age (1500–1800) (pp. 95-128)</a:t>
            </a:r>
          </a:p>
        </p:txBody>
      </p:sp>
      <p:sp>
        <p:nvSpPr>
          <p:cNvPr id="3" name="Content Placeholder 2">
            <a:extLst>
              <a:ext uri="{FF2B5EF4-FFF2-40B4-BE49-F238E27FC236}">
                <a16:creationId xmlns:a16="http://schemas.microsoft.com/office/drawing/2014/main" id="{E6AAEA76-8AC4-4F38-90A8-AE7AE298D34A}"/>
              </a:ext>
            </a:extLst>
          </p:cNvPr>
          <p:cNvSpPr>
            <a:spLocks noGrp="1"/>
          </p:cNvSpPr>
          <p:nvPr>
            <p:ph idx="1"/>
          </p:nvPr>
        </p:nvSpPr>
        <p:spPr/>
        <p:txBody>
          <a:bodyPr>
            <a:normAutofit fontScale="62500" lnSpcReduction="20000"/>
          </a:bodyPr>
          <a:lstStyle/>
          <a:p>
            <a:pPr algn="just"/>
            <a:r>
              <a:rPr lang="en-US" dirty="0"/>
              <a:t>From  the  16th  century  onwards,  the  following  Ages  of  Globalization  are  dominated  by  the  West,  especially  Great  Britain  and  later  on  the  United  States.  During the  Ocean  and  Industrial  Ages,  the  subjects  of  chapters  four  and  five,  Britain  came to  dominate  the  Seas.  Instrumental  were  Britain’s  advancements  in  science,  technology,  and  knowhow;  energy  production  of  coal  (and  later  petroleum  and  natural gas);  and  oceanography  and  printing.  Britain  and  other  European  powers  colonized the  New  World  and  many  parts  of  Asia,  Africa,  and  Australia. </a:t>
            </a:r>
          </a:p>
          <a:p>
            <a:pPr algn="just"/>
            <a:r>
              <a:rPr lang="en-US" dirty="0"/>
              <a:t>If  the  Ocean  Age (chapter  six)  announced  the  birth  of  global  capitalism,  the  Industrial  Age  (chapter seven)  grounded  it  with  Britain  becoming  the  superpower  hegemon  (167).  Sachs notes  the  reasons  behind  Britain’s  imperial  supremacy,  as  well  as  the  accompanying greed, profiteering, brutality, and cruelty that were deployed against the “other.” To the decimation of indigenous populations by pathogens and massacres, the founding  and  sustenance  of  Western  Empires  added  “war,  plunder,  conquest,  and subjugation of indigenous communities and destruction of their cultures” (103). </a:t>
            </a:r>
          </a:p>
        </p:txBody>
      </p:sp>
    </p:spTree>
    <p:extLst>
      <p:ext uri="{BB962C8B-B14F-4D97-AF65-F5344CB8AC3E}">
        <p14:creationId xmlns:p14="http://schemas.microsoft.com/office/powerpoint/2010/main" val="16088480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0C3C5-0079-4932-A344-337057E9B756}"/>
              </a:ext>
            </a:extLst>
          </p:cNvPr>
          <p:cNvSpPr>
            <a:spLocks noGrp="1"/>
          </p:cNvSpPr>
          <p:nvPr>
            <p:ph type="title"/>
          </p:nvPr>
        </p:nvSpPr>
        <p:spPr/>
        <p:txBody>
          <a:bodyPr/>
          <a:lstStyle/>
          <a:p>
            <a:r>
              <a:rPr lang="en-US" dirty="0"/>
              <a:t>5 The Ocean Age (1500–1800) (pp. 95-128)</a:t>
            </a:r>
          </a:p>
        </p:txBody>
      </p:sp>
      <p:sp>
        <p:nvSpPr>
          <p:cNvPr id="3" name="Content Placeholder 2">
            <a:extLst>
              <a:ext uri="{FF2B5EF4-FFF2-40B4-BE49-F238E27FC236}">
                <a16:creationId xmlns:a16="http://schemas.microsoft.com/office/drawing/2014/main" id="{B8974D7B-B3FF-4DBF-B9F1-47A57A987670}"/>
              </a:ext>
            </a:extLst>
          </p:cNvPr>
          <p:cNvSpPr>
            <a:spLocks noGrp="1"/>
          </p:cNvSpPr>
          <p:nvPr>
            <p:ph idx="1"/>
          </p:nvPr>
        </p:nvSpPr>
        <p:spPr/>
        <p:txBody>
          <a:bodyPr>
            <a:normAutofit fontScale="92500" lnSpcReduction="20000"/>
          </a:bodyPr>
          <a:lstStyle/>
          <a:p>
            <a:pPr algn="just"/>
            <a:r>
              <a:rPr lang="en-US" dirty="0"/>
              <a:t>The  Ocean  Age  brings the birth  of  global  capitalism, where  imperial  power  extends  across  oceans  and ecological  zones.  During  this  age,  western  production  systems  were  globalized  with plantations  and  mines  in  the  Americas  and  elsewhere,  while  profit oriented privately  owned  corporations  maintained  their  military operations and foreign policies.  Conquest  was  justified  as  a  God-given   given  right,  whereby  civilization  was brought  to  the  heathens.  Financial  success  became  a  sign  of  God's  favor  and providence. </a:t>
            </a:r>
          </a:p>
        </p:txBody>
      </p:sp>
    </p:spTree>
    <p:extLst>
      <p:ext uri="{BB962C8B-B14F-4D97-AF65-F5344CB8AC3E}">
        <p14:creationId xmlns:p14="http://schemas.microsoft.com/office/powerpoint/2010/main" val="41399951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B7B8C-98C9-61CE-6E85-57BA82C5023F}"/>
              </a:ext>
            </a:extLst>
          </p:cNvPr>
          <p:cNvSpPr>
            <a:spLocks noGrp="1"/>
          </p:cNvSpPr>
          <p:nvPr>
            <p:ph type="title"/>
          </p:nvPr>
        </p:nvSpPr>
        <p:spPr/>
        <p:txBody>
          <a:bodyPr/>
          <a:lstStyle/>
          <a:p>
            <a:r>
              <a:rPr lang="en-US" dirty="0"/>
              <a:t>6 The Industrial Age (1800–2000) (pp. 129-168)</a:t>
            </a:r>
          </a:p>
        </p:txBody>
      </p:sp>
      <p:pic>
        <p:nvPicPr>
          <p:cNvPr id="5" name="Content Placeholder 4">
            <a:extLst>
              <a:ext uri="{FF2B5EF4-FFF2-40B4-BE49-F238E27FC236}">
                <a16:creationId xmlns:a16="http://schemas.microsoft.com/office/drawing/2014/main" id="{7DB923A1-5182-ABC7-B92E-BD5F1CA825DD}"/>
              </a:ext>
            </a:extLst>
          </p:cNvPr>
          <p:cNvPicPr>
            <a:picLocks noGrp="1" noChangeAspect="1"/>
          </p:cNvPicPr>
          <p:nvPr>
            <p:ph idx="1"/>
          </p:nvPr>
        </p:nvPicPr>
        <p:blipFill>
          <a:blip r:embed="rId2"/>
          <a:stretch>
            <a:fillRect/>
          </a:stretch>
        </p:blipFill>
        <p:spPr>
          <a:xfrm>
            <a:off x="1161754" y="2796302"/>
            <a:ext cx="6820491" cy="1828958"/>
          </a:xfrm>
        </p:spPr>
      </p:pic>
      <p:sp>
        <p:nvSpPr>
          <p:cNvPr id="6" name="Content Placeholder 2">
            <a:extLst>
              <a:ext uri="{FF2B5EF4-FFF2-40B4-BE49-F238E27FC236}">
                <a16:creationId xmlns:a16="http://schemas.microsoft.com/office/drawing/2014/main" id="{AB3E0BFE-576E-F726-85A2-988E670E9A5E}"/>
              </a:ext>
            </a:extLst>
          </p:cNvPr>
          <p:cNvSpPr txBox="1">
            <a:spLocks/>
          </p:cNvSpPr>
          <p:nvPr/>
        </p:nvSpPr>
        <p:spPr>
          <a:xfrm>
            <a:off x="457200" y="1295401"/>
            <a:ext cx="8229600" cy="1066800"/>
          </a:xfrm>
          <a:prstGeom prst="rect">
            <a:avLst/>
          </a:prstGeom>
          <a:solidFill>
            <a:schemeClr val="lt1"/>
          </a:solidFill>
          <a:ln w="25400" cap="flat" cmpd="sng" algn="ctr">
            <a:solidFill>
              <a:schemeClr val="accent3"/>
            </a:solidFill>
            <a:prstDash val="solid"/>
          </a:ln>
          <a:effectLst/>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dirty="0"/>
              <a:t>A remarkable change during this age of Industrialization. </a:t>
            </a:r>
          </a:p>
        </p:txBody>
      </p:sp>
    </p:spTree>
    <p:extLst>
      <p:ext uri="{BB962C8B-B14F-4D97-AF65-F5344CB8AC3E}">
        <p14:creationId xmlns:p14="http://schemas.microsoft.com/office/powerpoint/2010/main" val="23078461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A5E86-01B0-70A5-A7B5-D30DE21302A9}"/>
              </a:ext>
            </a:extLst>
          </p:cNvPr>
          <p:cNvSpPr>
            <a:spLocks noGrp="1"/>
          </p:cNvSpPr>
          <p:nvPr>
            <p:ph type="title"/>
          </p:nvPr>
        </p:nvSpPr>
        <p:spPr/>
        <p:txBody>
          <a:bodyPr/>
          <a:lstStyle/>
          <a:p>
            <a:r>
              <a:rPr lang="en-US" dirty="0"/>
              <a:t>1776</a:t>
            </a:r>
          </a:p>
        </p:txBody>
      </p:sp>
      <p:sp>
        <p:nvSpPr>
          <p:cNvPr id="3" name="Content Placeholder 2">
            <a:extLst>
              <a:ext uri="{FF2B5EF4-FFF2-40B4-BE49-F238E27FC236}">
                <a16:creationId xmlns:a16="http://schemas.microsoft.com/office/drawing/2014/main" id="{EDD8AD4D-86A0-B5E8-87D4-3871E8E76584}"/>
              </a:ext>
            </a:extLst>
          </p:cNvPr>
          <p:cNvSpPr>
            <a:spLocks noGrp="1"/>
          </p:cNvSpPr>
          <p:nvPr>
            <p:ph idx="1"/>
          </p:nvPr>
        </p:nvSpPr>
        <p:spPr/>
        <p:txBody>
          <a:bodyPr>
            <a:normAutofit fontScale="62500" lnSpcReduction="20000"/>
          </a:bodyPr>
          <a:lstStyle/>
          <a:p>
            <a:pPr algn="just"/>
            <a:r>
              <a:rPr lang="en-SG" dirty="0"/>
              <a:t>The year 1776 marks a significant starting point for the investigation of industrialization due to four key events.</a:t>
            </a:r>
          </a:p>
          <a:p>
            <a:pPr algn="just"/>
            <a:r>
              <a:rPr lang="en-SG" b="1" dirty="0"/>
              <a:t>First, </a:t>
            </a:r>
            <a:r>
              <a:rPr lang="en-SG" dirty="0"/>
              <a:t>Birth of the United States: The Declaration of Independence in 1776 led to the creation of the United States, which later became a global power.</a:t>
            </a:r>
          </a:p>
          <a:p>
            <a:pPr algn="just"/>
            <a:r>
              <a:rPr lang="en-SG" b="1" dirty="0"/>
              <a:t>Second, </a:t>
            </a:r>
            <a:r>
              <a:rPr lang="en-SG" dirty="0"/>
              <a:t>Publication of Adam Smith’s Wealth of Nations: This work introduced ideas of a modern economy based on global reach and division of </a:t>
            </a:r>
            <a:r>
              <a:rPr lang="en-SG" dirty="0" err="1"/>
              <a:t>labor</a:t>
            </a:r>
            <a:r>
              <a:rPr lang="en-SG" dirty="0"/>
              <a:t>.</a:t>
            </a:r>
          </a:p>
          <a:p>
            <a:pPr algn="just"/>
            <a:r>
              <a:rPr lang="en-SG" b="1" dirty="0"/>
              <a:t>Third, </a:t>
            </a:r>
            <a:r>
              <a:rPr lang="en-SG" dirty="0"/>
              <a:t>Publication of Edward Gibbon’s Decline and Fall of the Roman Empire: Gibbon's work exemplifies the enlightenment era and reminds us of the decline of world-dominant powers, similar to what happened to the British Empire and is happening to the United States.</a:t>
            </a:r>
          </a:p>
          <a:p>
            <a:pPr algn="just"/>
            <a:r>
              <a:rPr lang="en-SG" b="1" dirty="0"/>
              <a:t>Fourth, </a:t>
            </a:r>
            <a:r>
              <a:rPr lang="en-SG" dirty="0"/>
              <a:t>Commercialization of James Watt's Steam Engine: James Watt successfully commercialized his steam engine in 1776, a pivotal invention that gave birth to the Industrial Age and enabled many other technological breakthroughs of the past two centuries. These events together capture the essence of the Industrial Age and its impact on the modern economy.</a:t>
            </a:r>
            <a:endParaRPr lang="en-US" dirty="0"/>
          </a:p>
        </p:txBody>
      </p:sp>
    </p:spTree>
    <p:extLst>
      <p:ext uri="{BB962C8B-B14F-4D97-AF65-F5344CB8AC3E}">
        <p14:creationId xmlns:p14="http://schemas.microsoft.com/office/powerpoint/2010/main" val="74071362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41D9C-5603-76D5-1BD9-33C5718BBAAC}"/>
              </a:ext>
            </a:extLst>
          </p:cNvPr>
          <p:cNvSpPr>
            <a:spLocks noGrp="1"/>
          </p:cNvSpPr>
          <p:nvPr>
            <p:ph type="title"/>
          </p:nvPr>
        </p:nvSpPr>
        <p:spPr/>
        <p:txBody>
          <a:bodyPr/>
          <a:lstStyle/>
          <a:p>
            <a:r>
              <a:rPr lang="en-US" dirty="0"/>
              <a:t>Steam Engine - 1699</a:t>
            </a:r>
          </a:p>
        </p:txBody>
      </p:sp>
      <p:pic>
        <p:nvPicPr>
          <p:cNvPr id="5" name="Content Placeholder 4">
            <a:extLst>
              <a:ext uri="{FF2B5EF4-FFF2-40B4-BE49-F238E27FC236}">
                <a16:creationId xmlns:a16="http://schemas.microsoft.com/office/drawing/2014/main" id="{23583FBC-C96A-B06D-FC13-4DA3CB1684EF}"/>
              </a:ext>
            </a:extLst>
          </p:cNvPr>
          <p:cNvPicPr>
            <a:picLocks noGrp="1" noChangeAspect="1"/>
          </p:cNvPicPr>
          <p:nvPr>
            <p:ph idx="1"/>
          </p:nvPr>
        </p:nvPicPr>
        <p:blipFill>
          <a:blip r:embed="rId2"/>
          <a:stretch>
            <a:fillRect/>
          </a:stretch>
        </p:blipFill>
        <p:spPr>
          <a:xfrm>
            <a:off x="2125768" y="2870638"/>
            <a:ext cx="4892464" cy="3858173"/>
          </a:xfrm>
        </p:spPr>
      </p:pic>
      <p:sp>
        <p:nvSpPr>
          <p:cNvPr id="7" name="TextBox 6">
            <a:extLst>
              <a:ext uri="{FF2B5EF4-FFF2-40B4-BE49-F238E27FC236}">
                <a16:creationId xmlns:a16="http://schemas.microsoft.com/office/drawing/2014/main" id="{E1C87237-4BB2-D266-0618-7E6F1A8DFC36}"/>
              </a:ext>
            </a:extLst>
          </p:cNvPr>
          <p:cNvSpPr txBox="1"/>
          <p:nvPr/>
        </p:nvSpPr>
        <p:spPr>
          <a:xfrm>
            <a:off x="571500" y="1116313"/>
            <a:ext cx="8001000" cy="1754326"/>
          </a:xfrm>
          <a:prstGeom prst="rect">
            <a:avLst/>
          </a:prstGeom>
          <a:noFill/>
        </p:spPr>
        <p:txBody>
          <a:bodyPr wrap="square">
            <a:spAutoFit/>
          </a:bodyPr>
          <a:lstStyle/>
          <a:p>
            <a:pPr algn="just"/>
            <a:r>
              <a:rPr lang="en-SG" dirty="0"/>
              <a:t>In 1699, Thomas Savery invented the first modern steam engine, which used steam from burning coal to pump water. The goal was to increase the productivity of coal mines by removing water from them.</a:t>
            </a:r>
          </a:p>
          <a:p>
            <a:pPr algn="just"/>
            <a:r>
              <a:rPr lang="en-SG" dirty="0"/>
              <a:t>Thomas Newcomen advanced Savery's idea by introducing the concept of using steam power to move a piston. His 1712 steam engine used steam to move a piston, which then pumped water from mines.</a:t>
            </a:r>
          </a:p>
        </p:txBody>
      </p:sp>
    </p:spTree>
    <p:extLst>
      <p:ext uri="{BB962C8B-B14F-4D97-AF65-F5344CB8AC3E}">
        <p14:creationId xmlns:p14="http://schemas.microsoft.com/office/powerpoint/2010/main" val="113139221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8B16A-E6CA-5BC7-3334-298991AE96D1}"/>
              </a:ext>
            </a:extLst>
          </p:cNvPr>
          <p:cNvSpPr>
            <a:spLocks noGrp="1"/>
          </p:cNvSpPr>
          <p:nvPr>
            <p:ph type="title"/>
          </p:nvPr>
        </p:nvSpPr>
        <p:spPr/>
        <p:txBody>
          <a:bodyPr/>
          <a:lstStyle/>
          <a:p>
            <a:r>
              <a:rPr lang="en-US" dirty="0"/>
              <a:t>Steam Engine - 1760</a:t>
            </a:r>
          </a:p>
        </p:txBody>
      </p:sp>
      <p:sp>
        <p:nvSpPr>
          <p:cNvPr id="3" name="Content Placeholder 2">
            <a:extLst>
              <a:ext uri="{FF2B5EF4-FFF2-40B4-BE49-F238E27FC236}">
                <a16:creationId xmlns:a16="http://schemas.microsoft.com/office/drawing/2014/main" id="{E099D58F-7E0F-6E5F-A74C-7BF91105C264}"/>
              </a:ext>
            </a:extLst>
          </p:cNvPr>
          <p:cNvSpPr>
            <a:spLocks noGrp="1"/>
          </p:cNvSpPr>
          <p:nvPr>
            <p:ph idx="1"/>
          </p:nvPr>
        </p:nvSpPr>
        <p:spPr/>
        <p:txBody>
          <a:bodyPr>
            <a:normAutofit fontScale="70000" lnSpcReduction="20000"/>
          </a:bodyPr>
          <a:lstStyle/>
          <a:p>
            <a:pPr algn="just"/>
            <a:r>
              <a:rPr lang="en-SG" dirty="0"/>
              <a:t>Newcomen's Inefficient Engine: Newcomen's steam engine, used to pump water out of coal mines, was inefficient and required a lot of energy input.</a:t>
            </a:r>
          </a:p>
          <a:p>
            <a:pPr algn="just"/>
            <a:r>
              <a:rPr lang="en-SG" dirty="0"/>
              <a:t>James Watt's Innovations: In the 1760s, James Watt, working in a workshop at the University of Glasgow, made two key innovations to improve Newcomen's engine.</a:t>
            </a:r>
          </a:p>
          <a:p>
            <a:pPr algn="just"/>
            <a:r>
              <a:rPr lang="en-SG" dirty="0"/>
              <a:t>Introduction of Rotary Motion: Watt introduced rotary motion into the steam engine, replacing the alternating beam used by Newcomen.</a:t>
            </a:r>
          </a:p>
          <a:p>
            <a:pPr algn="just"/>
            <a:r>
              <a:rPr lang="en-SG" dirty="0"/>
              <a:t>Separate Condenser: Watt's most revolutionary change was adding a separate condenser to the steam engine. This made the engine significantly more efficient by reducing heat waste.</a:t>
            </a:r>
          </a:p>
          <a:p>
            <a:pPr algn="just"/>
            <a:r>
              <a:rPr lang="en-SG" dirty="0"/>
              <a:t>Transformation of the Steam Engine: Watt's improvements turned the steam engine from a high-cost device for pumping water into a low-cost device with a wide range of potential uses. </a:t>
            </a:r>
            <a:endParaRPr lang="en-US" dirty="0"/>
          </a:p>
        </p:txBody>
      </p:sp>
    </p:spTree>
    <p:extLst>
      <p:ext uri="{BB962C8B-B14F-4D97-AF65-F5344CB8AC3E}">
        <p14:creationId xmlns:p14="http://schemas.microsoft.com/office/powerpoint/2010/main" val="53434302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474FA-3AFF-5F84-DDC0-8B74CE938766}"/>
              </a:ext>
            </a:extLst>
          </p:cNvPr>
          <p:cNvSpPr>
            <a:spLocks noGrp="1"/>
          </p:cNvSpPr>
          <p:nvPr>
            <p:ph type="title"/>
          </p:nvPr>
        </p:nvSpPr>
        <p:spPr/>
        <p:txBody>
          <a:bodyPr>
            <a:normAutofit fontScale="90000"/>
          </a:bodyPr>
          <a:lstStyle/>
          <a:p>
            <a:r>
              <a:rPr lang="en-SG" dirty="0"/>
              <a:t>From the Organic Economy to the Energy-Rich Economy</a:t>
            </a:r>
            <a:endParaRPr lang="en-US" dirty="0"/>
          </a:p>
        </p:txBody>
      </p:sp>
      <p:sp>
        <p:nvSpPr>
          <p:cNvPr id="3" name="Content Placeholder 2">
            <a:extLst>
              <a:ext uri="{FF2B5EF4-FFF2-40B4-BE49-F238E27FC236}">
                <a16:creationId xmlns:a16="http://schemas.microsoft.com/office/drawing/2014/main" id="{878EDA91-4497-2544-DDCA-F7E8D6394666}"/>
              </a:ext>
            </a:extLst>
          </p:cNvPr>
          <p:cNvSpPr>
            <a:spLocks noGrp="1"/>
          </p:cNvSpPr>
          <p:nvPr>
            <p:ph idx="1"/>
          </p:nvPr>
        </p:nvSpPr>
        <p:spPr/>
        <p:txBody>
          <a:bodyPr>
            <a:normAutofit fontScale="92500"/>
          </a:bodyPr>
          <a:lstStyle/>
          <a:p>
            <a:r>
              <a:rPr lang="en-SG" dirty="0"/>
              <a:t>E. A. Wrigley describes a major change in economies from relying on organic materials like plants and animals for energy to using coal and other fossil fuels. Before this shift, most production relied on human and animal </a:t>
            </a:r>
            <a:r>
              <a:rPr lang="en-SG" dirty="0" err="1"/>
              <a:t>labor</a:t>
            </a:r>
            <a:r>
              <a:rPr lang="en-SG" dirty="0"/>
              <a:t>, with only a small amount of energy coming from wind and water. The introduction of coal and later petroleum and natural gas freed economies from the limitations of organic-based energy, allowing for significant economic growth.</a:t>
            </a:r>
            <a:endParaRPr lang="en-US" dirty="0"/>
          </a:p>
        </p:txBody>
      </p:sp>
    </p:spTree>
    <p:extLst>
      <p:ext uri="{BB962C8B-B14F-4D97-AF65-F5344CB8AC3E}">
        <p14:creationId xmlns:p14="http://schemas.microsoft.com/office/powerpoint/2010/main" val="66499779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696A7-2535-437A-4CFA-CBB6A2955799}"/>
              </a:ext>
            </a:extLst>
          </p:cNvPr>
          <p:cNvSpPr>
            <a:spLocks noGrp="1"/>
          </p:cNvSpPr>
          <p:nvPr>
            <p:ph type="title"/>
          </p:nvPr>
        </p:nvSpPr>
        <p:spPr/>
        <p:txBody>
          <a:bodyPr/>
          <a:lstStyle/>
          <a:p>
            <a:r>
              <a:rPr lang="en-SG" dirty="0"/>
              <a:t>Why Did Industrialization Start in Britain?</a:t>
            </a:r>
            <a:endParaRPr lang="en-US" dirty="0"/>
          </a:p>
        </p:txBody>
      </p:sp>
      <p:sp>
        <p:nvSpPr>
          <p:cNvPr id="3" name="Content Placeholder 2">
            <a:extLst>
              <a:ext uri="{FF2B5EF4-FFF2-40B4-BE49-F238E27FC236}">
                <a16:creationId xmlns:a16="http://schemas.microsoft.com/office/drawing/2014/main" id="{C7C28515-012C-1B5A-217C-8F2E39052ECB}"/>
              </a:ext>
            </a:extLst>
          </p:cNvPr>
          <p:cNvSpPr>
            <a:spLocks noGrp="1"/>
          </p:cNvSpPr>
          <p:nvPr>
            <p:ph idx="1"/>
          </p:nvPr>
        </p:nvSpPr>
        <p:spPr/>
        <p:txBody>
          <a:bodyPr>
            <a:normAutofit lnSpcReduction="10000"/>
          </a:bodyPr>
          <a:lstStyle/>
          <a:p>
            <a:pPr algn="just"/>
            <a:r>
              <a:rPr lang="en-SG" sz="1800" dirty="0"/>
              <a:t>Britain's industrialization was the result of a unique combination of factors that came together at the right time and place.</a:t>
            </a:r>
          </a:p>
          <a:p>
            <a:pPr algn="just"/>
            <a:r>
              <a:rPr lang="en-SG" sz="1800" b="1" dirty="0"/>
              <a:t>Intellectual Milieu: </a:t>
            </a:r>
            <a:r>
              <a:rPr lang="en-SG" sz="1800" dirty="0"/>
              <a:t>Britain had a culture that respected science and empiricism, leading to advancements in knowledge and technology. Figures like Roger Bacon and Francis Bacon contributed to this culture.</a:t>
            </a:r>
          </a:p>
          <a:p>
            <a:pPr algn="just"/>
            <a:r>
              <a:rPr lang="en-SG" sz="1800" b="1" dirty="0"/>
              <a:t>University Support: </a:t>
            </a:r>
            <a:r>
              <a:rPr lang="en-SG" sz="1800" dirty="0"/>
              <a:t>Universities in Britain, such as the University of Cambridge and Glasgow University, supported scientific inquiry and technological innovation.</a:t>
            </a:r>
          </a:p>
          <a:p>
            <a:pPr algn="just"/>
            <a:r>
              <a:rPr lang="en-SG" sz="1800" b="1" dirty="0"/>
              <a:t>Market Institutions: </a:t>
            </a:r>
            <a:r>
              <a:rPr lang="en-SG" sz="1800" dirty="0"/>
              <a:t>Britain had well-developed market institutions, including strong property rights and patent laws, which encouraged entrepreneurs like Watt to develop new technologies.</a:t>
            </a:r>
          </a:p>
          <a:p>
            <a:pPr algn="just"/>
            <a:r>
              <a:rPr lang="en-SG" sz="1800" b="1" dirty="0"/>
              <a:t>Access to Capital: </a:t>
            </a:r>
            <a:r>
              <a:rPr lang="en-SG" sz="1800" dirty="0"/>
              <a:t>Watt was able to attract private capital for his inventions, which allowed him to develop his technology as a business venture.</a:t>
            </a:r>
          </a:p>
          <a:p>
            <a:pPr algn="just"/>
            <a:r>
              <a:rPr lang="en-SG" sz="1800" b="1" dirty="0"/>
              <a:t>Coal Industry: </a:t>
            </a:r>
            <a:r>
              <a:rPr lang="en-SG" sz="1800" dirty="0"/>
              <a:t>Britain had easy access to coal, which was crucial for powering steam engines and driving industrial growth.</a:t>
            </a:r>
          </a:p>
          <a:p>
            <a:pPr algn="just"/>
            <a:r>
              <a:rPr lang="en-SG" sz="1800" b="1" dirty="0"/>
              <a:t>Global Trade: </a:t>
            </a:r>
            <a:r>
              <a:rPr lang="en-SG" sz="1800" dirty="0"/>
              <a:t>Britain's participation in a global trading system, facilitated by multinational companies like the East India Company, provided a large market for industrial goods.</a:t>
            </a:r>
          </a:p>
        </p:txBody>
      </p:sp>
    </p:spTree>
    <p:extLst>
      <p:ext uri="{BB962C8B-B14F-4D97-AF65-F5344CB8AC3E}">
        <p14:creationId xmlns:p14="http://schemas.microsoft.com/office/powerpoint/2010/main" val="5736298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0BA12-6EBD-095C-8F9F-E47BB34E8815}"/>
              </a:ext>
            </a:extLst>
          </p:cNvPr>
          <p:cNvSpPr>
            <a:spLocks noGrp="1"/>
          </p:cNvSpPr>
          <p:nvPr>
            <p:ph type="title"/>
          </p:nvPr>
        </p:nvSpPr>
        <p:spPr/>
        <p:txBody>
          <a:bodyPr/>
          <a:lstStyle/>
          <a:p>
            <a:r>
              <a:rPr lang="en-SG" dirty="0"/>
              <a:t>Endogenous Growth and Kondratiev Waves</a:t>
            </a:r>
            <a:endParaRPr lang="en-US" dirty="0"/>
          </a:p>
        </p:txBody>
      </p:sp>
      <p:sp>
        <p:nvSpPr>
          <p:cNvPr id="3" name="Content Placeholder 2">
            <a:extLst>
              <a:ext uri="{FF2B5EF4-FFF2-40B4-BE49-F238E27FC236}">
                <a16:creationId xmlns:a16="http://schemas.microsoft.com/office/drawing/2014/main" id="{F86D097A-6E8E-155A-3E7F-18770E7A7BBA}"/>
              </a:ext>
            </a:extLst>
          </p:cNvPr>
          <p:cNvSpPr>
            <a:spLocks noGrp="1"/>
          </p:cNvSpPr>
          <p:nvPr>
            <p:ph idx="1"/>
          </p:nvPr>
        </p:nvSpPr>
        <p:spPr/>
        <p:txBody>
          <a:bodyPr>
            <a:normAutofit fontScale="70000" lnSpcReduction="20000"/>
          </a:bodyPr>
          <a:lstStyle/>
          <a:p>
            <a:pPr algn="just"/>
            <a:r>
              <a:rPr lang="en-SG" dirty="0"/>
              <a:t>Suppose that there are ten distinct technologies. There are then forty-five two-way combinations of the ten technologies (1/2 × 10 × 9). Suppose that 20 percent of those pairwise combinations yield a useful new technology. We would have nine additional technologies. The nine new technologies could then hybridize (combine) with each other or with the original technologies, to produce yet more innovations. Weizmann called this ongoing process “recombinant growth.”</a:t>
            </a:r>
          </a:p>
          <a:p>
            <a:pPr algn="just"/>
            <a:r>
              <a:rPr lang="en-SG" dirty="0"/>
              <a:t>Innovations drive economic growth by creating opportunities for profits. Each technological breakthrough, like Watt's steam engine, can double the size of the economy, leading to more incentives for further inventions. This cycle of innovation leading to a larger market size, which then fosters more innovation, is known as "endogenous growth." Paul Romer's work in the 1980s provided a mathematical framework for understanding this self-sustaining process.</a:t>
            </a:r>
            <a:endParaRPr lang="en-US" dirty="0"/>
          </a:p>
        </p:txBody>
      </p:sp>
    </p:spTree>
    <p:extLst>
      <p:ext uri="{BB962C8B-B14F-4D97-AF65-F5344CB8AC3E}">
        <p14:creationId xmlns:p14="http://schemas.microsoft.com/office/powerpoint/2010/main" val="376424653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1C7EB-CAE9-0144-3319-19712C851927}"/>
              </a:ext>
            </a:extLst>
          </p:cNvPr>
          <p:cNvSpPr>
            <a:spLocks noGrp="1"/>
          </p:cNvSpPr>
          <p:nvPr>
            <p:ph type="title"/>
          </p:nvPr>
        </p:nvSpPr>
        <p:spPr/>
        <p:txBody>
          <a:bodyPr/>
          <a:lstStyle/>
          <a:p>
            <a:r>
              <a:rPr lang="en-SG" dirty="0"/>
              <a:t>Endogenous Growth and Kondratiev Waves</a:t>
            </a:r>
            <a:endParaRPr lang="en-US" dirty="0"/>
          </a:p>
        </p:txBody>
      </p:sp>
      <p:pic>
        <p:nvPicPr>
          <p:cNvPr id="5" name="Content Placeholder 4">
            <a:extLst>
              <a:ext uri="{FF2B5EF4-FFF2-40B4-BE49-F238E27FC236}">
                <a16:creationId xmlns:a16="http://schemas.microsoft.com/office/drawing/2014/main" id="{7B7376DF-FAE2-1B6F-B97A-58BED4832BF7}"/>
              </a:ext>
            </a:extLst>
          </p:cNvPr>
          <p:cNvPicPr>
            <a:picLocks noGrp="1" noChangeAspect="1"/>
          </p:cNvPicPr>
          <p:nvPr>
            <p:ph idx="1"/>
          </p:nvPr>
        </p:nvPicPr>
        <p:blipFill>
          <a:blip r:embed="rId2"/>
          <a:stretch>
            <a:fillRect/>
          </a:stretch>
        </p:blipFill>
        <p:spPr>
          <a:xfrm>
            <a:off x="533400" y="3005792"/>
            <a:ext cx="8153400" cy="3711262"/>
          </a:xfrm>
        </p:spPr>
      </p:pic>
      <p:sp>
        <p:nvSpPr>
          <p:cNvPr id="7" name="TextBox 6">
            <a:extLst>
              <a:ext uri="{FF2B5EF4-FFF2-40B4-BE49-F238E27FC236}">
                <a16:creationId xmlns:a16="http://schemas.microsoft.com/office/drawing/2014/main" id="{8431C89E-C9ED-FE13-D3B2-E19032B28640}"/>
              </a:ext>
            </a:extLst>
          </p:cNvPr>
          <p:cNvSpPr txBox="1"/>
          <p:nvPr/>
        </p:nvSpPr>
        <p:spPr>
          <a:xfrm>
            <a:off x="457200" y="1066800"/>
            <a:ext cx="8229600" cy="1938992"/>
          </a:xfrm>
          <a:prstGeom prst="rect">
            <a:avLst/>
          </a:prstGeom>
          <a:noFill/>
        </p:spPr>
        <p:txBody>
          <a:bodyPr wrap="square">
            <a:spAutoFit/>
          </a:bodyPr>
          <a:lstStyle/>
          <a:p>
            <a:pPr algn="just"/>
            <a:r>
              <a:rPr lang="en-SG" sz="2000" b="0" i="0" dirty="0">
                <a:solidFill>
                  <a:srgbClr val="0D0D0D"/>
                </a:solidFill>
                <a:effectLst/>
                <a:latin typeface="Söhne"/>
              </a:rPr>
              <a:t>Kondratiev Waves, also known as Kondratieff Waves or long waves, are a theory in economics that suggests there are long-term, wave-like cycles in economic activity that last between 40 to 60 years. These cycles consist of alternating periods of high economic growth and prosperity (</a:t>
            </a:r>
            <a:r>
              <a:rPr lang="en-SG" sz="2000" b="0" i="0" dirty="0" err="1">
                <a:solidFill>
                  <a:srgbClr val="0D0D0D"/>
                </a:solidFill>
                <a:effectLst/>
                <a:latin typeface="Söhne"/>
              </a:rPr>
              <a:t>upwaves</a:t>
            </a:r>
            <a:r>
              <a:rPr lang="en-SG" sz="2000" b="0" i="0" dirty="0">
                <a:solidFill>
                  <a:srgbClr val="0D0D0D"/>
                </a:solidFill>
                <a:effectLst/>
                <a:latin typeface="Söhne"/>
              </a:rPr>
              <a:t>) and periods of stagnation or recession (</a:t>
            </a:r>
            <a:r>
              <a:rPr lang="en-SG" sz="2000" b="0" i="0" dirty="0" err="1">
                <a:solidFill>
                  <a:srgbClr val="0D0D0D"/>
                </a:solidFill>
                <a:effectLst/>
                <a:latin typeface="Söhne"/>
              </a:rPr>
              <a:t>downwaves</a:t>
            </a:r>
            <a:r>
              <a:rPr lang="en-SG" sz="2000" b="0" i="0" dirty="0">
                <a:solidFill>
                  <a:srgbClr val="0D0D0D"/>
                </a:solidFill>
                <a:effectLst/>
                <a:latin typeface="Söhne"/>
              </a:rPr>
              <a:t>). </a:t>
            </a:r>
            <a:r>
              <a:rPr lang="en-SG" sz="2000" dirty="0">
                <a:solidFill>
                  <a:srgbClr val="0D0D0D"/>
                </a:solidFill>
                <a:latin typeface="Söhne"/>
              </a:rPr>
              <a:t>[</a:t>
            </a:r>
            <a:r>
              <a:rPr lang="en-SG" sz="2000" b="0" i="0" dirty="0">
                <a:solidFill>
                  <a:srgbClr val="0D0D0D"/>
                </a:solidFill>
                <a:effectLst/>
                <a:latin typeface="Söhne"/>
              </a:rPr>
              <a:t>Russian economist Nikolai Kondratiev proposed this theory in 1920s].</a:t>
            </a:r>
            <a:endParaRPr lang="en-US" sz="2000" dirty="0"/>
          </a:p>
        </p:txBody>
      </p:sp>
    </p:spTree>
    <p:extLst>
      <p:ext uri="{BB962C8B-B14F-4D97-AF65-F5344CB8AC3E}">
        <p14:creationId xmlns:p14="http://schemas.microsoft.com/office/powerpoint/2010/main" val="69533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DFF4B-30EE-EDA2-57A8-43267EABC6D6}"/>
              </a:ext>
            </a:extLst>
          </p:cNvPr>
          <p:cNvSpPr>
            <a:spLocks noGrp="1"/>
          </p:cNvSpPr>
          <p:nvPr>
            <p:ph type="title"/>
          </p:nvPr>
        </p:nvSpPr>
        <p:spPr/>
        <p:txBody>
          <a:bodyPr/>
          <a:lstStyle/>
          <a:p>
            <a:r>
              <a:rPr lang="en-US"/>
              <a:t>World Population, 10,000 BCE to 2000 CE</a:t>
            </a:r>
            <a:endParaRPr lang="en-US" dirty="0"/>
          </a:p>
        </p:txBody>
      </p:sp>
      <p:pic>
        <p:nvPicPr>
          <p:cNvPr id="5" name="Content Placeholder 4">
            <a:extLst>
              <a:ext uri="{FF2B5EF4-FFF2-40B4-BE49-F238E27FC236}">
                <a16:creationId xmlns:a16="http://schemas.microsoft.com/office/drawing/2014/main" id="{F02A134F-B8A2-16FF-8367-05E34EE5850E}"/>
              </a:ext>
            </a:extLst>
          </p:cNvPr>
          <p:cNvPicPr>
            <a:picLocks noGrp="1" noChangeAspect="1"/>
          </p:cNvPicPr>
          <p:nvPr>
            <p:ph idx="1"/>
          </p:nvPr>
        </p:nvPicPr>
        <p:blipFill>
          <a:blip r:embed="rId2"/>
          <a:stretch>
            <a:fillRect/>
          </a:stretch>
        </p:blipFill>
        <p:spPr>
          <a:xfrm>
            <a:off x="457200" y="1858961"/>
            <a:ext cx="8229600" cy="3703641"/>
          </a:xfrm>
        </p:spPr>
      </p:pic>
    </p:spTree>
    <p:extLst>
      <p:ext uri="{BB962C8B-B14F-4D97-AF65-F5344CB8AC3E}">
        <p14:creationId xmlns:p14="http://schemas.microsoft.com/office/powerpoint/2010/main" val="126418366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B96DD-D0BC-B78E-C5B3-C37C946AA75C}"/>
              </a:ext>
            </a:extLst>
          </p:cNvPr>
          <p:cNvSpPr>
            <a:spLocks noGrp="1"/>
          </p:cNvSpPr>
          <p:nvPr>
            <p:ph type="title"/>
          </p:nvPr>
        </p:nvSpPr>
        <p:spPr/>
        <p:txBody>
          <a:bodyPr/>
          <a:lstStyle/>
          <a:p>
            <a:r>
              <a:rPr lang="en-SG" dirty="0"/>
              <a:t>The Diffusion of Industrialization in Europe</a:t>
            </a:r>
            <a:endParaRPr lang="en-US" dirty="0"/>
          </a:p>
        </p:txBody>
      </p:sp>
      <p:sp>
        <p:nvSpPr>
          <p:cNvPr id="3" name="Content Placeholder 2">
            <a:extLst>
              <a:ext uri="{FF2B5EF4-FFF2-40B4-BE49-F238E27FC236}">
                <a16:creationId xmlns:a16="http://schemas.microsoft.com/office/drawing/2014/main" id="{6F4DBA33-20F2-9DAA-EED2-349533BB05D7}"/>
              </a:ext>
            </a:extLst>
          </p:cNvPr>
          <p:cNvSpPr>
            <a:spLocks noGrp="1"/>
          </p:cNvSpPr>
          <p:nvPr>
            <p:ph idx="1"/>
          </p:nvPr>
        </p:nvSpPr>
        <p:spPr/>
        <p:txBody>
          <a:bodyPr>
            <a:normAutofit fontScale="85000" lnSpcReduction="20000"/>
          </a:bodyPr>
          <a:lstStyle/>
          <a:p>
            <a:pPr algn="just"/>
            <a:r>
              <a:rPr lang="en-SG" dirty="0"/>
              <a:t>Industrialization started in Britain and then gradually over time moved to the rest of Europe, with those regions farthest away generally industrializing at a later date. It’s a bit like dropping a stone in water. The ripples go outward in concentric circles, so the impact is felt earliest near where the stone hits the water and only later at greater distances.</a:t>
            </a:r>
          </a:p>
          <a:p>
            <a:pPr algn="just"/>
            <a:r>
              <a:rPr lang="en-SG" dirty="0"/>
              <a:t>What is the reason for this gradual diffusion? Remember that Britain’s industrialization had several foundations, including a market for industrial products, access to coal, access to transport, industrial skills, and technological know-how. These were the prerequisites as well for the later arrivals to industrialization.</a:t>
            </a:r>
            <a:endParaRPr lang="en-US" dirty="0"/>
          </a:p>
        </p:txBody>
      </p:sp>
    </p:spTree>
    <p:extLst>
      <p:ext uri="{BB962C8B-B14F-4D97-AF65-F5344CB8AC3E}">
        <p14:creationId xmlns:p14="http://schemas.microsoft.com/office/powerpoint/2010/main" val="347187549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1BF95-CD1F-4504-72B4-33D8B1539249}"/>
              </a:ext>
            </a:extLst>
          </p:cNvPr>
          <p:cNvSpPr>
            <a:spLocks noGrp="1"/>
          </p:cNvSpPr>
          <p:nvPr>
            <p:ph type="title"/>
          </p:nvPr>
        </p:nvSpPr>
        <p:spPr/>
        <p:txBody>
          <a:bodyPr/>
          <a:lstStyle/>
          <a:p>
            <a:r>
              <a:rPr lang="en-US" dirty="0"/>
              <a:t>The Great Global Divergence</a:t>
            </a:r>
          </a:p>
        </p:txBody>
      </p:sp>
      <p:sp>
        <p:nvSpPr>
          <p:cNvPr id="3" name="Content Placeholder 2">
            <a:extLst>
              <a:ext uri="{FF2B5EF4-FFF2-40B4-BE49-F238E27FC236}">
                <a16:creationId xmlns:a16="http://schemas.microsoft.com/office/drawing/2014/main" id="{49C8D6D7-BE16-FB4D-D487-AF507C9A10C1}"/>
              </a:ext>
            </a:extLst>
          </p:cNvPr>
          <p:cNvSpPr>
            <a:spLocks noGrp="1"/>
          </p:cNvSpPr>
          <p:nvPr>
            <p:ph idx="1"/>
          </p:nvPr>
        </p:nvSpPr>
        <p:spPr/>
        <p:txBody>
          <a:bodyPr>
            <a:normAutofit/>
          </a:bodyPr>
          <a:lstStyle/>
          <a:p>
            <a:pPr algn="just"/>
            <a:r>
              <a:rPr lang="en-SG" sz="2000" dirty="0"/>
              <a:t>The age of industrial globalization dramatically increased the gap between the North Atlantic—Western Europe and the United States—and the rest of the world in terms of incomes, industrial production, and military power.</a:t>
            </a:r>
            <a:endParaRPr lang="en-US" sz="2000" dirty="0"/>
          </a:p>
        </p:txBody>
      </p:sp>
      <p:pic>
        <p:nvPicPr>
          <p:cNvPr id="5" name="Picture 4">
            <a:extLst>
              <a:ext uri="{FF2B5EF4-FFF2-40B4-BE49-F238E27FC236}">
                <a16:creationId xmlns:a16="http://schemas.microsoft.com/office/drawing/2014/main" id="{D06FAB61-24A9-72FA-7458-E1C687C25B9D}"/>
              </a:ext>
            </a:extLst>
          </p:cNvPr>
          <p:cNvPicPr>
            <a:picLocks noChangeAspect="1"/>
          </p:cNvPicPr>
          <p:nvPr/>
        </p:nvPicPr>
        <p:blipFill>
          <a:blip r:embed="rId2"/>
          <a:stretch>
            <a:fillRect/>
          </a:stretch>
        </p:blipFill>
        <p:spPr>
          <a:xfrm>
            <a:off x="685800" y="2667000"/>
            <a:ext cx="7848600" cy="2994920"/>
          </a:xfrm>
          <a:prstGeom prst="rect">
            <a:avLst/>
          </a:prstGeom>
        </p:spPr>
      </p:pic>
    </p:spTree>
    <p:extLst>
      <p:ext uri="{BB962C8B-B14F-4D97-AF65-F5344CB8AC3E}">
        <p14:creationId xmlns:p14="http://schemas.microsoft.com/office/powerpoint/2010/main" val="326117115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A09E1-8411-E18C-C7C2-6201348C81B5}"/>
              </a:ext>
            </a:extLst>
          </p:cNvPr>
          <p:cNvSpPr>
            <a:spLocks noGrp="1"/>
          </p:cNvSpPr>
          <p:nvPr>
            <p:ph type="title"/>
          </p:nvPr>
        </p:nvSpPr>
        <p:spPr/>
        <p:txBody>
          <a:bodyPr/>
          <a:lstStyle/>
          <a:p>
            <a:r>
              <a:rPr lang="en-US" dirty="0"/>
              <a:t>The Asian Drama: China, India, and Japan</a:t>
            </a:r>
          </a:p>
        </p:txBody>
      </p:sp>
      <p:sp>
        <p:nvSpPr>
          <p:cNvPr id="3" name="Content Placeholder 2">
            <a:extLst>
              <a:ext uri="{FF2B5EF4-FFF2-40B4-BE49-F238E27FC236}">
                <a16:creationId xmlns:a16="http://schemas.microsoft.com/office/drawing/2014/main" id="{DE1AB23E-0DBB-3552-047E-6C118B54FE8D}"/>
              </a:ext>
            </a:extLst>
          </p:cNvPr>
          <p:cNvSpPr>
            <a:spLocks noGrp="1"/>
          </p:cNvSpPr>
          <p:nvPr>
            <p:ph idx="1"/>
          </p:nvPr>
        </p:nvSpPr>
        <p:spPr/>
        <p:txBody>
          <a:bodyPr>
            <a:normAutofit fontScale="70000" lnSpcReduction="20000"/>
          </a:bodyPr>
          <a:lstStyle/>
          <a:p>
            <a:r>
              <a:rPr lang="en-SG" dirty="0"/>
              <a:t>Despite China's vast population and historical significance, it faced humiliation and encroachment. India suffered even more, falling entirely under British colonial rule. Japan, however, managed to industrialize and maintain its sovereignty, becoming a military power in Asia. These different outcomes highlight the complexity of economic and political history in the region.</a:t>
            </a:r>
          </a:p>
          <a:p>
            <a:r>
              <a:rPr lang="en-SG" dirty="0"/>
              <a:t>China's nineteenth-century history began with rejections of British trade missions in 1793 and 1816. However, Britain eventually forced China to open its ports to trade, including the importation of opium, through the Opium Wars starting in 1839. The Nanjing Treaty of 1842 and the Second Opium War of 1856-60 further expanded British influence in China, leading to the cession of Hong Kong and other concessions.</a:t>
            </a:r>
          </a:p>
          <a:p>
            <a:r>
              <a:rPr lang="en-SG" dirty="0"/>
              <a:t>The incursion of the European imperialists put China into an economic tailspin from which it would not recover for more than a century.</a:t>
            </a:r>
            <a:endParaRPr lang="en-US" dirty="0"/>
          </a:p>
        </p:txBody>
      </p:sp>
    </p:spTree>
    <p:extLst>
      <p:ext uri="{BB962C8B-B14F-4D97-AF65-F5344CB8AC3E}">
        <p14:creationId xmlns:p14="http://schemas.microsoft.com/office/powerpoint/2010/main" val="63185078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01542-A96D-86CE-4BC0-3D60BCCC550E}"/>
              </a:ext>
            </a:extLst>
          </p:cNvPr>
          <p:cNvSpPr>
            <a:spLocks noGrp="1"/>
          </p:cNvSpPr>
          <p:nvPr>
            <p:ph type="title"/>
          </p:nvPr>
        </p:nvSpPr>
        <p:spPr/>
        <p:txBody>
          <a:bodyPr/>
          <a:lstStyle/>
          <a:p>
            <a:r>
              <a:rPr lang="en-US" dirty="0"/>
              <a:t>The Asian Drama: China, India, and Japan</a:t>
            </a:r>
          </a:p>
        </p:txBody>
      </p:sp>
      <p:sp>
        <p:nvSpPr>
          <p:cNvPr id="3" name="Content Placeholder 2">
            <a:extLst>
              <a:ext uri="{FF2B5EF4-FFF2-40B4-BE49-F238E27FC236}">
                <a16:creationId xmlns:a16="http://schemas.microsoft.com/office/drawing/2014/main" id="{3AA3CD27-7547-BFCF-7DC2-97B9207138C0}"/>
              </a:ext>
            </a:extLst>
          </p:cNvPr>
          <p:cNvSpPr>
            <a:spLocks noGrp="1"/>
          </p:cNvSpPr>
          <p:nvPr>
            <p:ph idx="1"/>
          </p:nvPr>
        </p:nvSpPr>
        <p:spPr/>
        <p:txBody>
          <a:bodyPr>
            <a:normAutofit fontScale="62500" lnSpcReduction="20000"/>
          </a:bodyPr>
          <a:lstStyle/>
          <a:p>
            <a:r>
              <a:rPr lang="en-SG" dirty="0"/>
              <a:t>The Qing Dynasty collapsed in 1912, leading to the declaration of the Republic of China by Sun Yat-Sen.</a:t>
            </a:r>
          </a:p>
          <a:p>
            <a:r>
              <a:rPr lang="en-SG" dirty="0"/>
              <a:t>Internal disorder and fragmentation ensued, with warlords vying for power.</a:t>
            </a:r>
          </a:p>
          <a:p>
            <a:r>
              <a:rPr lang="en-SG" dirty="0"/>
              <a:t>In 1927, the Nationalist government attacked the Chinese Communist Party, sparking a civil war lasting until 1949.</a:t>
            </a:r>
          </a:p>
          <a:p>
            <a:r>
              <a:rPr lang="en-SG" dirty="0"/>
              <a:t>Japan invaded China in 1931, occupying parts until their defeat in 1945.</a:t>
            </a:r>
          </a:p>
          <a:p>
            <a:r>
              <a:rPr lang="en-SG" dirty="0"/>
              <a:t>In 1949, Communist forces under Mao Zedong defeated the Nationalists, establishing the People's Republic of China.</a:t>
            </a:r>
          </a:p>
          <a:p>
            <a:r>
              <a:rPr lang="en-SG" dirty="0"/>
              <a:t>Mao initiated a Soviet-style economy in the 1950s but launched the disastrous Great Leap Forward in the late 1950s, resulting in millions of deaths.</a:t>
            </a:r>
          </a:p>
          <a:p>
            <a:r>
              <a:rPr lang="en-SG" dirty="0"/>
              <a:t>The Cultural Revolution (1966-1976) further plunged China into chaos and upheaval.</a:t>
            </a:r>
          </a:p>
          <a:p>
            <a:r>
              <a:rPr lang="en-SG" dirty="0"/>
              <a:t>Market-based economic reforms began in 1978, 130 years after the First Opium War, transforming China from a rural, impoverished economy.</a:t>
            </a:r>
            <a:endParaRPr lang="en-US" dirty="0"/>
          </a:p>
        </p:txBody>
      </p:sp>
    </p:spTree>
    <p:extLst>
      <p:ext uri="{BB962C8B-B14F-4D97-AF65-F5344CB8AC3E}">
        <p14:creationId xmlns:p14="http://schemas.microsoft.com/office/powerpoint/2010/main" val="228522019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5F4F8-E367-94B3-0AF4-8204AA903CDC}"/>
              </a:ext>
            </a:extLst>
          </p:cNvPr>
          <p:cNvSpPr>
            <a:spLocks noGrp="1"/>
          </p:cNvSpPr>
          <p:nvPr>
            <p:ph type="title"/>
          </p:nvPr>
        </p:nvSpPr>
        <p:spPr/>
        <p:txBody>
          <a:bodyPr/>
          <a:lstStyle/>
          <a:p>
            <a:r>
              <a:rPr lang="en-US" dirty="0"/>
              <a:t>The Asian Drama: China, India, and Japan</a:t>
            </a:r>
          </a:p>
        </p:txBody>
      </p:sp>
      <p:sp>
        <p:nvSpPr>
          <p:cNvPr id="3" name="Content Placeholder 2">
            <a:extLst>
              <a:ext uri="{FF2B5EF4-FFF2-40B4-BE49-F238E27FC236}">
                <a16:creationId xmlns:a16="http://schemas.microsoft.com/office/drawing/2014/main" id="{D872AB33-8D23-A79B-76AA-A2DE0F3F5FEE}"/>
              </a:ext>
            </a:extLst>
          </p:cNvPr>
          <p:cNvSpPr>
            <a:spLocks noGrp="1"/>
          </p:cNvSpPr>
          <p:nvPr>
            <p:ph idx="1"/>
          </p:nvPr>
        </p:nvSpPr>
        <p:spPr/>
        <p:txBody>
          <a:bodyPr>
            <a:normAutofit fontScale="77500" lnSpcReduction="20000"/>
          </a:bodyPr>
          <a:lstStyle/>
          <a:p>
            <a:r>
              <a:rPr lang="en-SG" dirty="0"/>
              <a:t>India's decline from its position as a major manufacturing and economic power began in the seventeenth century under Mughal rule. Challenges to Mughal authority led to the rise of regional powers, including the Marathas in the Deccan and the British East India Company in Bengal. The Battle of Plassey in 1757 marked the company's effective control over Bengal, and subsequent wars allowed it to extend its rule over India. British economic policies, including trade protectionism, devastated India's textile industry and contributed to widespread poverty and famines. British governance, marked by administrative ruthlessness, further weakened the economy and society. India's political independence in 1947 paved the way for its industrialization and development, which had been hindered during British colonial rule.</a:t>
            </a:r>
            <a:endParaRPr lang="en-US" dirty="0"/>
          </a:p>
        </p:txBody>
      </p:sp>
    </p:spTree>
    <p:extLst>
      <p:ext uri="{BB962C8B-B14F-4D97-AF65-F5344CB8AC3E}">
        <p14:creationId xmlns:p14="http://schemas.microsoft.com/office/powerpoint/2010/main" val="262629062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4839A-6094-7596-92FC-9B53876AAA2F}"/>
              </a:ext>
            </a:extLst>
          </p:cNvPr>
          <p:cNvSpPr>
            <a:spLocks noGrp="1"/>
          </p:cNvSpPr>
          <p:nvPr>
            <p:ph type="title"/>
          </p:nvPr>
        </p:nvSpPr>
        <p:spPr/>
        <p:txBody>
          <a:bodyPr/>
          <a:lstStyle/>
          <a:p>
            <a:r>
              <a:rPr lang="en-US"/>
              <a:t>The Asian Drama: China, India, and Japan</a:t>
            </a:r>
          </a:p>
        </p:txBody>
      </p:sp>
      <p:sp>
        <p:nvSpPr>
          <p:cNvPr id="3" name="Content Placeholder 2">
            <a:extLst>
              <a:ext uri="{FF2B5EF4-FFF2-40B4-BE49-F238E27FC236}">
                <a16:creationId xmlns:a16="http://schemas.microsoft.com/office/drawing/2014/main" id="{02191414-6575-D177-5B02-36A52E7A78EC}"/>
              </a:ext>
            </a:extLst>
          </p:cNvPr>
          <p:cNvSpPr>
            <a:spLocks noGrp="1"/>
          </p:cNvSpPr>
          <p:nvPr>
            <p:ph idx="1"/>
          </p:nvPr>
        </p:nvSpPr>
        <p:spPr/>
        <p:txBody>
          <a:bodyPr>
            <a:normAutofit fontScale="70000" lnSpcReduction="20000"/>
          </a:bodyPr>
          <a:lstStyle/>
          <a:p>
            <a:r>
              <a:rPr lang="en-SG" dirty="0"/>
              <a:t>Industrialization in the 19th century was unique to Japan in Asia, as it avoided European subjugation and undertook internal reforms. Japan's early modern history began in 1603 under Tokugawa </a:t>
            </a:r>
            <a:r>
              <a:rPr lang="en-SG" dirty="0" err="1"/>
              <a:t>Ieyasu's</a:t>
            </a:r>
            <a:r>
              <a:rPr lang="en-SG" dirty="0"/>
              <a:t> rule, with the Tokugawa Shogunate lasting until 1868. During this period, Japan limited international contacts and trade, leading to internal peace and cultural development. Commodore Perry's arrival in 1853 marked a turning point, with Japan responding quickly to Western threats and embarking on industrialization.</a:t>
            </a:r>
          </a:p>
          <a:p>
            <a:endParaRPr lang="en-SG" dirty="0"/>
          </a:p>
          <a:p>
            <a:r>
              <a:rPr lang="en-SG" dirty="0"/>
              <a:t>The Meiji Restoration in 1868 modernized Japan, ending feudalism, establishing a centralized government, and reforming various aspects of society. Japan's transformation was largely peaceful, leading to rapid industrial growth and military strength. By 1913, Japan's per capita income was significantly higher than China's, showcasing its successful modernization efforts.</a:t>
            </a:r>
            <a:endParaRPr lang="en-US" dirty="0"/>
          </a:p>
        </p:txBody>
      </p:sp>
    </p:spTree>
    <p:extLst>
      <p:ext uri="{BB962C8B-B14F-4D97-AF65-F5344CB8AC3E}">
        <p14:creationId xmlns:p14="http://schemas.microsoft.com/office/powerpoint/2010/main" val="376739460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BE9B2-E2C1-0E6A-6B72-F73A75E012EC}"/>
              </a:ext>
            </a:extLst>
          </p:cNvPr>
          <p:cNvSpPr>
            <a:spLocks noGrp="1"/>
          </p:cNvSpPr>
          <p:nvPr>
            <p:ph type="title"/>
          </p:nvPr>
        </p:nvSpPr>
        <p:spPr/>
        <p:txBody>
          <a:bodyPr/>
          <a:lstStyle/>
          <a:p>
            <a:r>
              <a:rPr lang="en-US" dirty="0"/>
              <a:t>Europe Swallows Africa</a:t>
            </a:r>
          </a:p>
        </p:txBody>
      </p:sp>
      <p:sp>
        <p:nvSpPr>
          <p:cNvPr id="3" name="Content Placeholder 2">
            <a:extLst>
              <a:ext uri="{FF2B5EF4-FFF2-40B4-BE49-F238E27FC236}">
                <a16:creationId xmlns:a16="http://schemas.microsoft.com/office/drawing/2014/main" id="{99F49790-747A-17CA-007D-57F766F16209}"/>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74EBD915-F337-B081-5D87-DEEE632C9708}"/>
              </a:ext>
            </a:extLst>
          </p:cNvPr>
          <p:cNvPicPr>
            <a:picLocks noChangeAspect="1"/>
          </p:cNvPicPr>
          <p:nvPr/>
        </p:nvPicPr>
        <p:blipFill>
          <a:blip r:embed="rId2"/>
          <a:stretch>
            <a:fillRect/>
          </a:stretch>
        </p:blipFill>
        <p:spPr>
          <a:xfrm>
            <a:off x="838200" y="1676400"/>
            <a:ext cx="7315200" cy="4156918"/>
          </a:xfrm>
          <a:prstGeom prst="rect">
            <a:avLst/>
          </a:prstGeom>
        </p:spPr>
      </p:pic>
    </p:spTree>
    <p:extLst>
      <p:ext uri="{BB962C8B-B14F-4D97-AF65-F5344CB8AC3E}">
        <p14:creationId xmlns:p14="http://schemas.microsoft.com/office/powerpoint/2010/main" val="289837899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A0233-9BB3-3046-BF3E-1ED25222CD2F}"/>
              </a:ext>
            </a:extLst>
          </p:cNvPr>
          <p:cNvSpPr>
            <a:spLocks noGrp="1"/>
          </p:cNvSpPr>
          <p:nvPr>
            <p:ph type="title"/>
          </p:nvPr>
        </p:nvSpPr>
        <p:spPr/>
        <p:txBody>
          <a:bodyPr/>
          <a:lstStyle/>
          <a:p>
            <a:r>
              <a:rPr lang="en-US" dirty="0"/>
              <a:t>Anglo-American Hegemony</a:t>
            </a:r>
          </a:p>
        </p:txBody>
      </p:sp>
      <p:sp>
        <p:nvSpPr>
          <p:cNvPr id="3" name="Content Placeholder 2">
            <a:extLst>
              <a:ext uri="{FF2B5EF4-FFF2-40B4-BE49-F238E27FC236}">
                <a16:creationId xmlns:a16="http://schemas.microsoft.com/office/drawing/2014/main" id="{5FEE7F58-85B7-C7DE-9DE3-77F7B7A0C122}"/>
              </a:ext>
            </a:extLst>
          </p:cNvPr>
          <p:cNvSpPr>
            <a:spLocks noGrp="1"/>
          </p:cNvSpPr>
          <p:nvPr>
            <p:ph idx="1"/>
          </p:nvPr>
        </p:nvSpPr>
        <p:spPr/>
        <p:txBody>
          <a:bodyPr>
            <a:normAutofit fontScale="70000" lnSpcReduction="20000"/>
          </a:bodyPr>
          <a:lstStyle/>
          <a:p>
            <a:r>
              <a:rPr lang="en-SG" dirty="0"/>
              <a:t>Sachs describes the rise and decline of Anglo-American hegemony during the 19th and 20th centuries. He highlights Britain's dominance as an imperial power, with Queen Victoria reigning over a vast empire that included territories in Africa, Asia, and the Americas. </a:t>
            </a:r>
          </a:p>
          <a:p>
            <a:r>
              <a:rPr lang="en-SG" dirty="0"/>
              <a:t>Sachs also discusses the economic growth of the United States, which eventually surpassed Britain to become the world's largest economy. Despite their economic and military power, both the British Empire and the United States faced challenges, leading to the decline of British imperialism and the emergence of the United States as a global superpower. </a:t>
            </a:r>
          </a:p>
          <a:p>
            <a:r>
              <a:rPr lang="en-SG" dirty="0"/>
              <a:t>Sachs concludes this section by comparing the fall of European empires to historical examples of other empires being defeated, suggesting that Europe's dominance was also destined to end.</a:t>
            </a:r>
            <a:endParaRPr lang="en-US" dirty="0"/>
          </a:p>
        </p:txBody>
      </p:sp>
    </p:spTree>
    <p:extLst>
      <p:ext uri="{BB962C8B-B14F-4D97-AF65-F5344CB8AC3E}">
        <p14:creationId xmlns:p14="http://schemas.microsoft.com/office/powerpoint/2010/main" val="212823226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46BFC-CCF7-69CA-30DA-2F9D60C112C5}"/>
              </a:ext>
            </a:extLst>
          </p:cNvPr>
          <p:cNvSpPr>
            <a:spLocks noGrp="1"/>
          </p:cNvSpPr>
          <p:nvPr>
            <p:ph type="title"/>
          </p:nvPr>
        </p:nvSpPr>
        <p:spPr/>
        <p:txBody>
          <a:bodyPr/>
          <a:lstStyle/>
          <a:p>
            <a:r>
              <a:rPr lang="en-US" dirty="0"/>
              <a:t>The Thirty-Year European Bloodletting</a:t>
            </a:r>
          </a:p>
        </p:txBody>
      </p:sp>
      <p:sp>
        <p:nvSpPr>
          <p:cNvPr id="3" name="Content Placeholder 2">
            <a:extLst>
              <a:ext uri="{FF2B5EF4-FFF2-40B4-BE49-F238E27FC236}">
                <a16:creationId xmlns:a16="http://schemas.microsoft.com/office/drawing/2014/main" id="{CAD8D5CB-E3D5-3A58-E62B-87EB0DB84611}"/>
              </a:ext>
            </a:extLst>
          </p:cNvPr>
          <p:cNvSpPr>
            <a:spLocks noGrp="1"/>
          </p:cNvSpPr>
          <p:nvPr>
            <p:ph idx="1"/>
          </p:nvPr>
        </p:nvSpPr>
        <p:spPr/>
        <p:txBody>
          <a:bodyPr>
            <a:normAutofit fontScale="62500" lnSpcReduction="20000"/>
          </a:bodyPr>
          <a:lstStyle/>
          <a:p>
            <a:r>
              <a:rPr lang="en-SG" dirty="0"/>
              <a:t>The period from 1914 to 1945 was a disastrous time in Europe, akin to Europe's second Thirty Years' War, involving major industrial powers and resulting in immense destruction and loss of life.</a:t>
            </a:r>
          </a:p>
          <a:p>
            <a:r>
              <a:rPr lang="en-SG" dirty="0"/>
              <a:t>World War I, which started in 1914, was supposed to be the "war to end all wars," but instead set the stage for further conflict due to the harsh terms of the Treaty of Versailles, leading to economic instability and the rise of Hitler's regime in Germany.</a:t>
            </a:r>
          </a:p>
          <a:p>
            <a:r>
              <a:rPr lang="en-SG" dirty="0"/>
              <a:t>World War I was a war without a clear purpose, triggered by the assassination of Archduke Franz Ferdinand of Austria, and escalated due to complex alliances and rivalries among European powers.</a:t>
            </a:r>
          </a:p>
          <a:p>
            <a:r>
              <a:rPr lang="en-SG" dirty="0"/>
              <a:t>The war saw the first fully industrialized conflict, with new technologies like tanks, machine guns, and aerial bombings causing unprecedented destruction and casualties.</a:t>
            </a:r>
          </a:p>
          <a:p>
            <a:r>
              <a:rPr lang="en-SG" dirty="0"/>
              <a:t>The aftermath of World War I led to the collapse of empires (Habsburg, Prussian, Ottoman, Romanov), economic depression in the 1930s, and profound political and social dislocation across Europe, Russia, and the Middle East.</a:t>
            </a:r>
          </a:p>
          <a:p>
            <a:endParaRPr lang="en-SG" dirty="0"/>
          </a:p>
        </p:txBody>
      </p:sp>
    </p:spTree>
    <p:extLst>
      <p:ext uri="{BB962C8B-B14F-4D97-AF65-F5344CB8AC3E}">
        <p14:creationId xmlns:p14="http://schemas.microsoft.com/office/powerpoint/2010/main" val="67683891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46BFC-CCF7-69CA-30DA-2F9D60C112C5}"/>
              </a:ext>
            </a:extLst>
          </p:cNvPr>
          <p:cNvSpPr>
            <a:spLocks noGrp="1"/>
          </p:cNvSpPr>
          <p:nvPr>
            <p:ph type="title"/>
          </p:nvPr>
        </p:nvSpPr>
        <p:spPr/>
        <p:txBody>
          <a:bodyPr/>
          <a:lstStyle/>
          <a:p>
            <a:r>
              <a:rPr lang="en-US" dirty="0"/>
              <a:t>The Thirty-Year European Bloodletting</a:t>
            </a:r>
          </a:p>
        </p:txBody>
      </p:sp>
      <p:sp>
        <p:nvSpPr>
          <p:cNvPr id="3" name="Content Placeholder 2">
            <a:extLst>
              <a:ext uri="{FF2B5EF4-FFF2-40B4-BE49-F238E27FC236}">
                <a16:creationId xmlns:a16="http://schemas.microsoft.com/office/drawing/2014/main" id="{CAD8D5CB-E3D5-3A58-E62B-87EB0DB84611}"/>
              </a:ext>
            </a:extLst>
          </p:cNvPr>
          <p:cNvSpPr>
            <a:spLocks noGrp="1"/>
          </p:cNvSpPr>
          <p:nvPr>
            <p:ph idx="1"/>
          </p:nvPr>
        </p:nvSpPr>
        <p:spPr/>
        <p:txBody>
          <a:bodyPr>
            <a:normAutofit fontScale="62500" lnSpcReduction="20000"/>
          </a:bodyPr>
          <a:lstStyle/>
          <a:p>
            <a:r>
              <a:rPr lang="en-SG" dirty="0"/>
              <a:t>The punitive measures imposed on Germany after World War I, including heavy reparations payments, contributed to economic disarray and set the stage for Hitler's rise to power and the outbreak of World War II.</a:t>
            </a:r>
          </a:p>
          <a:p>
            <a:endParaRPr lang="en-SG" dirty="0"/>
          </a:p>
          <a:p>
            <a:r>
              <a:rPr lang="en-SG" dirty="0"/>
              <a:t>World War II, which started in 1939, further devastated the world, including the Holocaust and widespread destruction, but also led to the emergence of the United States as the dominant global economic power by the war's end.</a:t>
            </a:r>
          </a:p>
          <a:p>
            <a:endParaRPr lang="en-SG" dirty="0"/>
          </a:p>
          <a:p>
            <a:r>
              <a:rPr lang="en-SG" dirty="0"/>
              <a:t>The industrial might of the United States played a crucial role in the defeat of Nazi Germany and Japan, leading to a post-war world where the United States accounted for a significant portion of global output.</a:t>
            </a:r>
          </a:p>
          <a:p>
            <a:endParaRPr lang="en-SG" dirty="0"/>
          </a:p>
          <a:p>
            <a:r>
              <a:rPr lang="en-SG" dirty="0"/>
              <a:t>The wars of the early 20th century highlighted the destructive potential of industrialized warfare and the importance of international cooperation and diplomacy in preventing future conflicts.</a:t>
            </a:r>
            <a:endParaRPr lang="en-US" dirty="0"/>
          </a:p>
        </p:txBody>
      </p:sp>
    </p:spTree>
    <p:extLst>
      <p:ext uri="{BB962C8B-B14F-4D97-AF65-F5344CB8AC3E}">
        <p14:creationId xmlns:p14="http://schemas.microsoft.com/office/powerpoint/2010/main" val="4045192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26A33-65B1-8C48-A612-DB96CBE1078C}"/>
              </a:ext>
            </a:extLst>
          </p:cNvPr>
          <p:cNvSpPr>
            <a:spLocks noGrp="1"/>
          </p:cNvSpPr>
          <p:nvPr>
            <p:ph type="title"/>
          </p:nvPr>
        </p:nvSpPr>
        <p:spPr/>
        <p:txBody>
          <a:bodyPr>
            <a:normAutofit fontScale="90000"/>
          </a:bodyPr>
          <a:lstStyle/>
          <a:p>
            <a:r>
              <a:rPr lang="en-SG" dirty="0"/>
              <a:t>World Rate of Urbanization, 10,000 BCE to Present</a:t>
            </a:r>
            <a:endParaRPr lang="en-US" dirty="0"/>
          </a:p>
        </p:txBody>
      </p:sp>
      <p:pic>
        <p:nvPicPr>
          <p:cNvPr id="5" name="Content Placeholder 4">
            <a:extLst>
              <a:ext uri="{FF2B5EF4-FFF2-40B4-BE49-F238E27FC236}">
                <a16:creationId xmlns:a16="http://schemas.microsoft.com/office/drawing/2014/main" id="{AF0E5D2F-E8AD-B3D3-96A6-7A66085BC0C8}"/>
              </a:ext>
            </a:extLst>
          </p:cNvPr>
          <p:cNvPicPr>
            <a:picLocks noGrp="1" noChangeAspect="1"/>
          </p:cNvPicPr>
          <p:nvPr>
            <p:ph idx="1"/>
          </p:nvPr>
        </p:nvPicPr>
        <p:blipFill>
          <a:blip r:embed="rId2"/>
          <a:stretch>
            <a:fillRect/>
          </a:stretch>
        </p:blipFill>
        <p:spPr>
          <a:xfrm>
            <a:off x="457200" y="1295400"/>
            <a:ext cx="8229600" cy="4800600"/>
          </a:xfrm>
        </p:spPr>
      </p:pic>
    </p:spTree>
    <p:extLst>
      <p:ext uri="{BB962C8B-B14F-4D97-AF65-F5344CB8AC3E}">
        <p14:creationId xmlns:p14="http://schemas.microsoft.com/office/powerpoint/2010/main" val="303625882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A4D33-5EA0-F693-7E7C-A3E7735B914E}"/>
              </a:ext>
            </a:extLst>
          </p:cNvPr>
          <p:cNvSpPr>
            <a:spLocks noGrp="1"/>
          </p:cNvSpPr>
          <p:nvPr>
            <p:ph type="title"/>
          </p:nvPr>
        </p:nvSpPr>
        <p:spPr/>
        <p:txBody>
          <a:bodyPr/>
          <a:lstStyle/>
          <a:p>
            <a:r>
              <a:rPr lang="en-US" dirty="0"/>
              <a:t>The American Century </a:t>
            </a:r>
          </a:p>
        </p:txBody>
      </p:sp>
      <p:sp>
        <p:nvSpPr>
          <p:cNvPr id="3" name="Content Placeholder 2">
            <a:extLst>
              <a:ext uri="{FF2B5EF4-FFF2-40B4-BE49-F238E27FC236}">
                <a16:creationId xmlns:a16="http://schemas.microsoft.com/office/drawing/2014/main" id="{DD837D3E-24DD-8FC9-84F9-5831BE2DA9D6}"/>
              </a:ext>
            </a:extLst>
          </p:cNvPr>
          <p:cNvSpPr>
            <a:spLocks noGrp="1"/>
          </p:cNvSpPr>
          <p:nvPr>
            <p:ph idx="1"/>
          </p:nvPr>
        </p:nvSpPr>
        <p:spPr/>
        <p:txBody>
          <a:bodyPr>
            <a:normAutofit fontScale="55000" lnSpcReduction="20000"/>
          </a:bodyPr>
          <a:lstStyle/>
          <a:p>
            <a:pPr algn="just"/>
            <a:r>
              <a:rPr lang="en-SG" dirty="0"/>
              <a:t>The concept of the American Century, coined by Henry Luce in 1941, reflects America's emergence as the dominant global economic, technological, and geopolitical power after World War II.</a:t>
            </a:r>
          </a:p>
          <a:p>
            <a:pPr algn="just"/>
            <a:r>
              <a:rPr lang="en-SG" dirty="0"/>
              <a:t>America's economic rise from the early 19th century to the mid-20th century was marked by unprecedented growth, industrialization, and technological innovation, making it a continental-scale industrial power.</a:t>
            </a:r>
          </a:p>
          <a:p>
            <a:pPr algn="just"/>
            <a:r>
              <a:rPr lang="en-SG" dirty="0"/>
              <a:t>The United States played a key role in establishing post-World War II institutions like the United Nations, the International Monetary Fund, and the World Bank to promote peace, stability, and economic development.</a:t>
            </a:r>
          </a:p>
          <a:p>
            <a:pPr algn="just"/>
            <a:r>
              <a:rPr lang="en-SG" dirty="0"/>
              <a:t>The Cold War between the United States and the Soviet Union shaped much of the postwar world, leading to a nuclear arms race and geopolitical competition that nearly resulted in global nuclear annihilation.</a:t>
            </a:r>
          </a:p>
          <a:p>
            <a:pPr algn="just"/>
            <a:r>
              <a:rPr lang="en-SG" dirty="0"/>
              <a:t>U.S. foreign policy during the American Century included both efforts to build law-based multilateral institutions and interventions aimed at promoting U.S. interests, sometimes through military force or regime change operations.</a:t>
            </a:r>
          </a:p>
          <a:p>
            <a:pPr algn="just"/>
            <a:r>
              <a:rPr lang="en-SG" dirty="0"/>
              <a:t>The United States established a vast network of military bases around the world, unparalleled in scale, to project its military power and protect its interests.</a:t>
            </a:r>
          </a:p>
          <a:p>
            <a:pPr algn="just"/>
            <a:r>
              <a:rPr lang="en-SG" dirty="0"/>
              <a:t>The American Century has been characterized by both prosperity and challenges, shaping the modern global order and the role of the United States in it.</a:t>
            </a:r>
            <a:endParaRPr lang="en-US" dirty="0"/>
          </a:p>
        </p:txBody>
      </p:sp>
    </p:spTree>
    <p:extLst>
      <p:ext uri="{BB962C8B-B14F-4D97-AF65-F5344CB8AC3E}">
        <p14:creationId xmlns:p14="http://schemas.microsoft.com/office/powerpoint/2010/main" val="123506233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3160F-0CEE-AE3D-85DB-33717F18ADB1}"/>
              </a:ext>
            </a:extLst>
          </p:cNvPr>
          <p:cNvSpPr>
            <a:spLocks noGrp="1"/>
          </p:cNvSpPr>
          <p:nvPr>
            <p:ph type="title"/>
          </p:nvPr>
        </p:nvSpPr>
        <p:spPr/>
        <p:txBody>
          <a:bodyPr>
            <a:normAutofit fontScale="90000"/>
          </a:bodyPr>
          <a:lstStyle/>
          <a:p>
            <a:r>
              <a:rPr lang="en-SG" dirty="0"/>
              <a:t>Decolonization and the Onset of Global Convergence</a:t>
            </a:r>
            <a:endParaRPr lang="en-US" dirty="0"/>
          </a:p>
        </p:txBody>
      </p:sp>
      <p:sp>
        <p:nvSpPr>
          <p:cNvPr id="3" name="Content Placeholder 2">
            <a:extLst>
              <a:ext uri="{FF2B5EF4-FFF2-40B4-BE49-F238E27FC236}">
                <a16:creationId xmlns:a16="http://schemas.microsoft.com/office/drawing/2014/main" id="{D6D65395-0766-D71A-C808-663DA3A04A73}"/>
              </a:ext>
            </a:extLst>
          </p:cNvPr>
          <p:cNvSpPr>
            <a:spLocks noGrp="1"/>
          </p:cNvSpPr>
          <p:nvPr>
            <p:ph idx="1"/>
          </p:nvPr>
        </p:nvSpPr>
        <p:spPr/>
        <p:txBody>
          <a:bodyPr>
            <a:normAutofit fontScale="70000" lnSpcReduction="20000"/>
          </a:bodyPr>
          <a:lstStyle/>
          <a:p>
            <a:pPr algn="just"/>
            <a:r>
              <a:rPr lang="en-SG" dirty="0"/>
              <a:t>World War II marked the decline of European empires, leading to a rapid </a:t>
            </a:r>
            <a:r>
              <a:rPr lang="en-SG" dirty="0" err="1"/>
              <a:t>unraveling</a:t>
            </a:r>
            <a:r>
              <a:rPr lang="en-SG" dirty="0"/>
              <a:t> of European colonization after 1945, as seen in the peaceful withdrawal from India and wars of liberation in Indonesia, Algeria, Vietnam, and elsewhere.</a:t>
            </a:r>
          </a:p>
          <a:p>
            <a:pPr algn="just"/>
            <a:r>
              <a:rPr lang="en-SG" dirty="0"/>
              <a:t>Decolonization enabled newly independent countries to pursue industrialization, invest in education and healthcare, and promote economic development, leading to a significant reduction in illiteracy and improvement in life expectancy.</a:t>
            </a:r>
          </a:p>
          <a:p>
            <a:pPr algn="just"/>
            <a:r>
              <a:rPr lang="en-SG" dirty="0"/>
              <a:t>The period after decolonization saw a shift from a long era of divergence to an era of convergence, with developing countries narrowing the income and technology gaps with early industrializers, particularly in East Asia.</a:t>
            </a:r>
          </a:p>
          <a:p>
            <a:pPr algn="just"/>
            <a:r>
              <a:rPr lang="en-SG" dirty="0"/>
              <a:t>The share of world income produced in Asia, Africa, and Latin America began to increase after 1950, marking a shift in global economic dynamics.</a:t>
            </a:r>
          </a:p>
          <a:p>
            <a:endParaRPr lang="en-SG" dirty="0"/>
          </a:p>
          <a:p>
            <a:endParaRPr lang="en-SG" dirty="0"/>
          </a:p>
          <a:p>
            <a:endParaRPr lang="en-SG" dirty="0"/>
          </a:p>
          <a:p>
            <a:endParaRPr lang="en-SG" dirty="0"/>
          </a:p>
          <a:p>
            <a:endParaRPr lang="en-SG" dirty="0"/>
          </a:p>
          <a:p>
            <a:endParaRPr lang="en-SG" dirty="0"/>
          </a:p>
          <a:p>
            <a:endParaRPr lang="en-US" dirty="0"/>
          </a:p>
        </p:txBody>
      </p:sp>
    </p:spTree>
    <p:extLst>
      <p:ext uri="{BB962C8B-B14F-4D97-AF65-F5344CB8AC3E}">
        <p14:creationId xmlns:p14="http://schemas.microsoft.com/office/powerpoint/2010/main" val="47212368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3160F-0CEE-AE3D-85DB-33717F18ADB1}"/>
              </a:ext>
            </a:extLst>
          </p:cNvPr>
          <p:cNvSpPr>
            <a:spLocks noGrp="1"/>
          </p:cNvSpPr>
          <p:nvPr>
            <p:ph type="title"/>
          </p:nvPr>
        </p:nvSpPr>
        <p:spPr/>
        <p:txBody>
          <a:bodyPr>
            <a:normAutofit fontScale="90000"/>
          </a:bodyPr>
          <a:lstStyle/>
          <a:p>
            <a:r>
              <a:rPr lang="en-SG" dirty="0"/>
              <a:t>Decolonization and the Onset of Global Convergence</a:t>
            </a:r>
            <a:endParaRPr lang="en-US" dirty="0"/>
          </a:p>
        </p:txBody>
      </p:sp>
      <p:sp>
        <p:nvSpPr>
          <p:cNvPr id="3" name="Content Placeholder 2">
            <a:extLst>
              <a:ext uri="{FF2B5EF4-FFF2-40B4-BE49-F238E27FC236}">
                <a16:creationId xmlns:a16="http://schemas.microsoft.com/office/drawing/2014/main" id="{D6D65395-0766-D71A-C808-663DA3A04A73}"/>
              </a:ext>
            </a:extLst>
          </p:cNvPr>
          <p:cNvSpPr>
            <a:spLocks noGrp="1"/>
          </p:cNvSpPr>
          <p:nvPr>
            <p:ph idx="1"/>
          </p:nvPr>
        </p:nvSpPr>
        <p:spPr/>
        <p:txBody>
          <a:bodyPr>
            <a:normAutofit fontScale="70000" lnSpcReduction="20000"/>
          </a:bodyPr>
          <a:lstStyle/>
          <a:p>
            <a:pPr algn="just"/>
            <a:r>
              <a:rPr lang="en-SG" sz="3400" dirty="0"/>
              <a:t>Since 1950, the world has experienced technological and economic convergence, with rising life expectancy, increased schooling, reduced extreme poverty, and a shift to higher skilled and less arduous work in the developing world.</a:t>
            </a:r>
          </a:p>
          <a:p>
            <a:pPr algn="just"/>
            <a:r>
              <a:rPr lang="en-SG" sz="3400" dirty="0"/>
              <a:t>The digital revolution, including technologies like artificial intelligence and robotics, is expected to further spur economic growth and convergence in developing countries.</a:t>
            </a:r>
          </a:p>
          <a:p>
            <a:pPr algn="just"/>
            <a:r>
              <a:rPr lang="en-SG" sz="3400" dirty="0"/>
              <a:t>The United States had a complex attitude toward decolonization and convergence, initially championing decolonization but later adopting a more self-interested stance, particularly evident in the "America First" policy under the presidency of Donald Trump.</a:t>
            </a:r>
          </a:p>
          <a:p>
            <a:pPr algn="just"/>
            <a:r>
              <a:rPr lang="en-SG" sz="3400" dirty="0"/>
              <a:t>Despite progress, around 700 million people are still in extreme poverty, highlighting the ongoing challenges of development.</a:t>
            </a:r>
          </a:p>
          <a:p>
            <a:endParaRPr lang="en-SG" dirty="0"/>
          </a:p>
          <a:p>
            <a:endParaRPr lang="en-SG" dirty="0"/>
          </a:p>
          <a:p>
            <a:endParaRPr lang="en-SG" dirty="0"/>
          </a:p>
          <a:p>
            <a:endParaRPr lang="en-SG" dirty="0"/>
          </a:p>
          <a:p>
            <a:endParaRPr lang="en-SG" dirty="0"/>
          </a:p>
          <a:p>
            <a:endParaRPr lang="en-SG" dirty="0"/>
          </a:p>
          <a:p>
            <a:endParaRPr lang="en-US" dirty="0"/>
          </a:p>
        </p:txBody>
      </p:sp>
    </p:spTree>
    <p:extLst>
      <p:ext uri="{BB962C8B-B14F-4D97-AF65-F5344CB8AC3E}">
        <p14:creationId xmlns:p14="http://schemas.microsoft.com/office/powerpoint/2010/main" val="386256996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E8833-EAF3-A461-5B8E-3F600C4917E6}"/>
              </a:ext>
            </a:extLst>
          </p:cNvPr>
          <p:cNvSpPr>
            <a:spLocks noGrp="1"/>
          </p:cNvSpPr>
          <p:nvPr>
            <p:ph type="title"/>
          </p:nvPr>
        </p:nvSpPr>
        <p:spPr/>
        <p:txBody>
          <a:bodyPr/>
          <a:lstStyle/>
          <a:p>
            <a:r>
              <a:rPr lang="en-SG" dirty="0"/>
              <a:t>Some Lessons from the Industrial Age</a:t>
            </a:r>
            <a:endParaRPr lang="en-US" dirty="0"/>
          </a:p>
        </p:txBody>
      </p:sp>
      <p:sp>
        <p:nvSpPr>
          <p:cNvPr id="3" name="Content Placeholder 2">
            <a:extLst>
              <a:ext uri="{FF2B5EF4-FFF2-40B4-BE49-F238E27FC236}">
                <a16:creationId xmlns:a16="http://schemas.microsoft.com/office/drawing/2014/main" id="{AD597FFD-EB27-3044-F8B8-7AC22FCD8941}"/>
              </a:ext>
            </a:extLst>
          </p:cNvPr>
          <p:cNvSpPr>
            <a:spLocks noGrp="1"/>
          </p:cNvSpPr>
          <p:nvPr>
            <p:ph idx="1"/>
          </p:nvPr>
        </p:nvSpPr>
        <p:spPr/>
        <p:txBody>
          <a:bodyPr>
            <a:normAutofit fontScale="55000" lnSpcReduction="20000"/>
          </a:bodyPr>
          <a:lstStyle/>
          <a:p>
            <a:pPr algn="just"/>
            <a:r>
              <a:rPr lang="en-SG" dirty="0"/>
              <a:t>The Industrial Age brought rapid technological progress and material living standards, but economic gains were initially concentrated in Western Europe, the United States, and a few industrializing countries, leaving much of the world in poverty and political subservience.</a:t>
            </a:r>
          </a:p>
          <a:p>
            <a:pPr algn="just"/>
            <a:endParaRPr lang="en-SG" dirty="0"/>
          </a:p>
          <a:p>
            <a:pPr algn="just"/>
            <a:r>
              <a:rPr lang="en-SG" dirty="0"/>
              <a:t>Britain, the first mover of the industrial era, became the world's first superpower but rapidly lost power due to two world wars and the Great Depression, leaving behind legacies such as parliamentary democracy, global commerce institutions, and the use of English as a global lingua franca.</a:t>
            </a:r>
          </a:p>
          <a:p>
            <a:pPr algn="just"/>
            <a:endParaRPr lang="en-SG" dirty="0"/>
          </a:p>
          <a:p>
            <a:pPr algn="just"/>
            <a:r>
              <a:rPr lang="en-SG" dirty="0"/>
              <a:t>The United States claimed global hegemony after World War II but now faces challenges as power spreads more widely, especially with the end of European imperial rule in Africa and Asia leading to significant growth and reductions in extreme poverty in former colonies, particularly remarkable in China.</a:t>
            </a:r>
          </a:p>
          <a:p>
            <a:pPr algn="just"/>
            <a:endParaRPr lang="en-SG" dirty="0"/>
          </a:p>
          <a:p>
            <a:pPr algn="just"/>
            <a:r>
              <a:rPr lang="en-SG" dirty="0"/>
              <a:t>The current era is characterized by digital technologies reshaping global economics and geopolitics, with every sector of the economy affected. Global challenges include continuing economic convergence, addressing rising inequalities within nations, shifting geopolitics, and environmental threats.</a:t>
            </a:r>
            <a:endParaRPr lang="en-US" dirty="0"/>
          </a:p>
        </p:txBody>
      </p:sp>
    </p:spTree>
    <p:extLst>
      <p:ext uri="{BB962C8B-B14F-4D97-AF65-F5344CB8AC3E}">
        <p14:creationId xmlns:p14="http://schemas.microsoft.com/office/powerpoint/2010/main" val="85960809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6 The Industrial Age (1800–2000) (pp. 129-168)</a:t>
            </a:r>
          </a:p>
        </p:txBody>
      </p:sp>
      <p:sp>
        <p:nvSpPr>
          <p:cNvPr id="3" name="Content Placeholder 2"/>
          <p:cNvSpPr>
            <a:spLocks noGrp="1"/>
          </p:cNvSpPr>
          <p:nvPr>
            <p:ph idx="1"/>
          </p:nvPr>
        </p:nvSpPr>
        <p:spPr/>
        <p:txBody>
          <a:bodyPr>
            <a:normAutofit fontScale="92500" lnSpcReduction="20000"/>
          </a:bodyPr>
          <a:lstStyle/>
          <a:p>
            <a:pPr algn="just"/>
            <a:r>
              <a:rPr lang="en-US" dirty="0"/>
              <a:t>We have arrived at the sixth age of globalization, the Industrial Age, the one that created the modern world. For convenience I date this from 1800 to 2000, lasting two centuries. </a:t>
            </a:r>
          </a:p>
          <a:p>
            <a:pPr algn="just"/>
            <a:r>
              <a:rPr lang="en-US" dirty="0"/>
              <a:t>I could perhaps have put the starting date a bit earlier, say 1750, when industrialization began to gather force in Britain, or I might have put it at 1820, after the Napoleonic Wars, when the new peace in Europe would enable a continental-scale transformation more rapid than any other in history. But no matter the details, we can be certain of the overriding point: the sixth age is a...</a:t>
            </a:r>
          </a:p>
        </p:txBody>
      </p:sp>
    </p:spTree>
    <p:extLst>
      <p:ext uri="{BB962C8B-B14F-4D97-AF65-F5344CB8AC3E}">
        <p14:creationId xmlns:p14="http://schemas.microsoft.com/office/powerpoint/2010/main" val="144903395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C3800-1A40-4A66-8FC3-081F7694EA6A}"/>
              </a:ext>
            </a:extLst>
          </p:cNvPr>
          <p:cNvSpPr>
            <a:spLocks noGrp="1"/>
          </p:cNvSpPr>
          <p:nvPr>
            <p:ph type="title"/>
          </p:nvPr>
        </p:nvSpPr>
        <p:spPr/>
        <p:txBody>
          <a:bodyPr/>
          <a:lstStyle/>
          <a:p>
            <a:r>
              <a:rPr lang="en-US" dirty="0"/>
              <a:t>6 The Industrial Age (1800–2000) (pp. 129-168)</a:t>
            </a:r>
          </a:p>
        </p:txBody>
      </p:sp>
      <p:sp>
        <p:nvSpPr>
          <p:cNvPr id="3" name="Content Placeholder 2">
            <a:extLst>
              <a:ext uri="{FF2B5EF4-FFF2-40B4-BE49-F238E27FC236}">
                <a16:creationId xmlns:a16="http://schemas.microsoft.com/office/drawing/2014/main" id="{8DCDA604-732F-4883-8E8F-05D15C711216}"/>
              </a:ext>
            </a:extLst>
          </p:cNvPr>
          <p:cNvSpPr>
            <a:spLocks noGrp="1"/>
          </p:cNvSpPr>
          <p:nvPr>
            <p:ph idx="1"/>
          </p:nvPr>
        </p:nvSpPr>
        <p:spPr/>
        <p:txBody>
          <a:bodyPr>
            <a:normAutofit fontScale="77500" lnSpcReduction="20000"/>
          </a:bodyPr>
          <a:lstStyle/>
          <a:p>
            <a:pPr algn="just"/>
            <a:r>
              <a:rPr lang="en-US" dirty="0"/>
              <a:t>A  brief  history  of  digitization  from  the  1930s  onward  introduces  the  “ubiquitous connectivity”  (169)  of  the  Digital  Age  of  the  21st  century,  emphasizing  also  the  role of  Japan  and  China  in  the  process.  Sachs  notes  two  historical  facts:  1)  Japan’s  ability to  thwart  all  attempts  at  colonization  by  the  West  and  its  choice  to  follow  a  free market-based  economy;  2)  after  1978,  Chinese  Communist  leadership  shift  to  implement  the  same  strategy  of  export-led,  labor-intensive  manufacturing.  He  adds  that the  four  “Asian  Tigers”—South  Korea,  Taiwan,  Hong  Kong,  and  Singapore— embarked  on  the  successful  catch-up  strategy  (180).  Currently,  the  world  economy is  centered  around  three  regions:  the  United  States,  the  European  Union,  and  Northeast Asia—China, Japan, and South Korea.</a:t>
            </a:r>
          </a:p>
        </p:txBody>
      </p:sp>
    </p:spTree>
    <p:extLst>
      <p:ext uri="{BB962C8B-B14F-4D97-AF65-F5344CB8AC3E}">
        <p14:creationId xmlns:p14="http://schemas.microsoft.com/office/powerpoint/2010/main" val="283974857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C3C7D-61AF-460A-AB60-EB340BC65616}"/>
              </a:ext>
            </a:extLst>
          </p:cNvPr>
          <p:cNvSpPr>
            <a:spLocks noGrp="1"/>
          </p:cNvSpPr>
          <p:nvPr>
            <p:ph type="title"/>
          </p:nvPr>
        </p:nvSpPr>
        <p:spPr/>
        <p:txBody>
          <a:bodyPr/>
          <a:lstStyle/>
          <a:p>
            <a:r>
              <a:rPr lang="en-US" dirty="0"/>
              <a:t>6 The Industrial Age (1800–2000) (pp. 129-168)</a:t>
            </a:r>
          </a:p>
        </p:txBody>
      </p:sp>
      <p:sp>
        <p:nvSpPr>
          <p:cNvPr id="3" name="Content Placeholder 2">
            <a:extLst>
              <a:ext uri="{FF2B5EF4-FFF2-40B4-BE49-F238E27FC236}">
                <a16:creationId xmlns:a16="http://schemas.microsoft.com/office/drawing/2014/main" id="{4AD86760-45E4-4056-9B75-6FFC09DB211E}"/>
              </a:ext>
            </a:extLst>
          </p:cNvPr>
          <p:cNvSpPr>
            <a:spLocks noGrp="1"/>
          </p:cNvSpPr>
          <p:nvPr>
            <p:ph idx="1"/>
          </p:nvPr>
        </p:nvSpPr>
        <p:spPr/>
        <p:txBody>
          <a:bodyPr>
            <a:normAutofit/>
          </a:bodyPr>
          <a:lstStyle/>
          <a:p>
            <a:pPr algn="just"/>
            <a:r>
              <a:rPr lang="en-US" dirty="0"/>
              <a:t>Industrialized  nations,  including  Western  Europe  and  the  United  States,  achieve significant  increases  in  output  per  person,  reductions  in  extreme  poverty,  rapid urbanization,  and  structural  shifts  away  from  strenuous  physical  labor,  with  more opportunities  for  education  and  leisure.  </a:t>
            </a:r>
          </a:p>
        </p:txBody>
      </p:sp>
    </p:spTree>
    <p:extLst>
      <p:ext uri="{BB962C8B-B14F-4D97-AF65-F5344CB8AC3E}">
        <p14:creationId xmlns:p14="http://schemas.microsoft.com/office/powerpoint/2010/main" val="338346237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7 The Digital Age (TWENTY-FIRST CENTURY) (pp. 169-194)</a:t>
            </a:r>
          </a:p>
        </p:txBody>
      </p:sp>
      <p:sp>
        <p:nvSpPr>
          <p:cNvPr id="3" name="Content Placeholder 2"/>
          <p:cNvSpPr>
            <a:spLocks noGrp="1"/>
          </p:cNvSpPr>
          <p:nvPr>
            <p:ph idx="1"/>
          </p:nvPr>
        </p:nvSpPr>
        <p:spPr/>
        <p:txBody>
          <a:bodyPr>
            <a:noAutofit/>
          </a:bodyPr>
          <a:lstStyle/>
          <a:p>
            <a:pPr algn="just"/>
            <a:r>
              <a:rPr lang="en-US" sz="2000" dirty="0"/>
              <a:t>It is estimated that in 2020 the world will create and transmit roughly 44 zettabytes of data per day. In numbers, that is 44,000,000,000,000,000,000,000 bytes, each byte carrying the information of one letter or number. Yet soon enough, these staggering numbers will be superseded by even more remarkable numbers. The ubiquity and scale of data processing and transmission are utterly mind-boggling. Here are some other estimates as of 2019:</a:t>
            </a:r>
          </a:p>
          <a:p>
            <a:pPr algn="just"/>
            <a:r>
              <a:rPr lang="en-US" sz="2000" dirty="0"/>
              <a:t>1.6 billion Facebook log-ons each day</a:t>
            </a:r>
          </a:p>
          <a:p>
            <a:pPr algn="just"/>
            <a:r>
              <a:rPr lang="en-US" sz="2000" dirty="0"/>
              <a:t>3.5 billion Google searches each day</a:t>
            </a:r>
          </a:p>
          <a:p>
            <a:pPr algn="just"/>
            <a:r>
              <a:rPr lang="en-US" sz="2000" dirty="0"/>
              <a:t>5 billion YouTube videos watched each day</a:t>
            </a:r>
          </a:p>
          <a:p>
            <a:pPr algn="just"/>
            <a:r>
              <a:rPr lang="en-US" sz="2000" dirty="0"/>
              <a:t>4.4 billion Internet users (as of June 30, 2019)</a:t>
            </a:r>
          </a:p>
        </p:txBody>
      </p:sp>
    </p:spTree>
    <p:extLst>
      <p:ext uri="{BB962C8B-B14F-4D97-AF65-F5344CB8AC3E}">
        <p14:creationId xmlns:p14="http://schemas.microsoft.com/office/powerpoint/2010/main" val="428001787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7B32F-5862-4DEA-8A7A-E6C6BCCF0F70}"/>
              </a:ext>
            </a:extLst>
          </p:cNvPr>
          <p:cNvSpPr>
            <a:spLocks noGrp="1"/>
          </p:cNvSpPr>
          <p:nvPr>
            <p:ph type="title"/>
          </p:nvPr>
        </p:nvSpPr>
        <p:spPr/>
        <p:txBody>
          <a:bodyPr>
            <a:normAutofit fontScale="90000"/>
          </a:bodyPr>
          <a:lstStyle/>
          <a:p>
            <a:r>
              <a:rPr lang="en-US" dirty="0"/>
              <a:t>7 The Digital Age (TWENTY-FIRST CENTURY) (pp. 169-194)</a:t>
            </a:r>
          </a:p>
        </p:txBody>
      </p:sp>
      <p:sp>
        <p:nvSpPr>
          <p:cNvPr id="3" name="Content Placeholder 2">
            <a:extLst>
              <a:ext uri="{FF2B5EF4-FFF2-40B4-BE49-F238E27FC236}">
                <a16:creationId xmlns:a16="http://schemas.microsoft.com/office/drawing/2014/main" id="{1E341F70-BBF9-4ED6-BA22-EB9A3A50F17F}"/>
              </a:ext>
            </a:extLst>
          </p:cNvPr>
          <p:cNvSpPr>
            <a:spLocks noGrp="1"/>
          </p:cNvSpPr>
          <p:nvPr>
            <p:ph idx="1"/>
          </p:nvPr>
        </p:nvSpPr>
        <p:spPr/>
        <p:txBody>
          <a:bodyPr>
            <a:normAutofit fontScale="85000" lnSpcReduction="20000"/>
          </a:bodyPr>
          <a:lstStyle/>
          <a:p>
            <a:pPr algn="just"/>
            <a:r>
              <a:rPr lang="en-US" dirty="0"/>
              <a:t>The  seventh  age  of  globalization,  the Digital  Age,  begins  in  the  21</a:t>
            </a:r>
            <a:r>
              <a:rPr lang="en-US" baseline="30000" dirty="0"/>
              <a:t>st</a:t>
            </a:r>
            <a:r>
              <a:rPr lang="en-US" dirty="0"/>
              <a:t>  Century  and  encompasses  the  present.  Through advances  in  information  and  communication  technology,  it  brings  ubiquitous connectivity  to  the  world  creating  new  patterns  of  global  economic  activity,  jobs, lifestyles,  and  geopolitics. </a:t>
            </a:r>
          </a:p>
          <a:p>
            <a:pPr algn="just"/>
            <a:r>
              <a:rPr lang="en-US" dirty="0"/>
              <a:t>However,  this  age  also  brings  increasing  environmental degradation, social inequality, and geopolitical conflict. Professor Sachs’ proposes a  number  of  remedies  for  these  global  threats,  including  sustainable  development and a  more  inclusive, participatory approach to political and economic  life.</a:t>
            </a:r>
          </a:p>
        </p:txBody>
      </p:sp>
    </p:spTree>
    <p:extLst>
      <p:ext uri="{BB962C8B-B14F-4D97-AF65-F5344CB8AC3E}">
        <p14:creationId xmlns:p14="http://schemas.microsoft.com/office/powerpoint/2010/main" val="15247573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Guiding Globalization in the Twenty-First Century (pp. 195-214)</a:t>
            </a:r>
          </a:p>
        </p:txBody>
      </p:sp>
      <p:sp>
        <p:nvSpPr>
          <p:cNvPr id="3" name="Content Placeholder 2"/>
          <p:cNvSpPr>
            <a:spLocks noGrp="1"/>
          </p:cNvSpPr>
          <p:nvPr>
            <p:ph idx="1"/>
          </p:nvPr>
        </p:nvSpPr>
        <p:spPr/>
        <p:txBody>
          <a:bodyPr>
            <a:normAutofit fontScale="92500"/>
          </a:bodyPr>
          <a:lstStyle/>
          <a:p>
            <a:pPr algn="just"/>
            <a:r>
              <a:rPr lang="en-US" sz="2400" dirty="0"/>
              <a:t>Each age of globalization has given rise to new tensions and wars. </a:t>
            </a:r>
          </a:p>
          <a:p>
            <a:pPr algn="just"/>
            <a:r>
              <a:rPr lang="en-US" sz="2400" dirty="0"/>
              <a:t>In the Paleolithic Age, Homo sapiens drove to extinction the other hominins, Neanderthals and Denisovans, they encountered. </a:t>
            </a:r>
          </a:p>
          <a:p>
            <a:pPr algn="just"/>
            <a:r>
              <a:rPr lang="en-US" sz="2400" dirty="0"/>
              <a:t>In the Neolithic Age, migrating herdsmen and farmers replaced the hunter-gatherers they encountered, perhaps violently, in competition for scarce resources.</a:t>
            </a:r>
          </a:p>
          <a:p>
            <a:pPr algn="just"/>
            <a:r>
              <a:rPr lang="en-US" sz="2400" dirty="0"/>
              <a:t>In the Equestrian Age, horsemen from the steppes raided and plundered the temperate-zone societies of Eurasia. </a:t>
            </a:r>
          </a:p>
          <a:p>
            <a:pPr algn="just"/>
            <a:r>
              <a:rPr lang="en-US" sz="2400" dirty="0"/>
              <a:t>In the Classical Age, great land empires battled for domination of Eurasia. </a:t>
            </a:r>
          </a:p>
          <a:p>
            <a:pPr algn="just"/>
            <a:r>
              <a:rPr lang="en-US" sz="2400" dirty="0"/>
              <a:t>In the Ocean Age, European conquerors largely replaced the indigenous populations of the Americas, who were driven to near elimination by disease and...</a:t>
            </a:r>
          </a:p>
        </p:txBody>
      </p:sp>
    </p:spTree>
    <p:extLst>
      <p:ext uri="{BB962C8B-B14F-4D97-AF65-F5344CB8AC3E}">
        <p14:creationId xmlns:p14="http://schemas.microsoft.com/office/powerpoint/2010/main" val="16804759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2582</TotalTime>
  <Words>11871</Words>
  <Application>Microsoft Office PowerPoint</Application>
  <PresentationFormat>On-screen Show (4:3)</PresentationFormat>
  <Paragraphs>368</Paragraphs>
  <Slides>100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100</vt:i4>
      </vt:variant>
    </vt:vector>
  </HeadingPairs>
  <TitlesOfParts>
    <vt:vector size="106" baseType="lpstr">
      <vt:lpstr>Arial</vt:lpstr>
      <vt:lpstr>ArialMT</vt:lpstr>
      <vt:lpstr>Calibri</vt:lpstr>
      <vt:lpstr>DINMittelschrift</vt:lpstr>
      <vt:lpstr>Söhne</vt:lpstr>
      <vt:lpstr>Office Theme</vt:lpstr>
      <vt:lpstr> The Ages of Globalization: Geography, Technology, and Institutions </vt:lpstr>
      <vt:lpstr>Introduction </vt:lpstr>
      <vt:lpstr>Introduction</vt:lpstr>
      <vt:lpstr> Seven Ages of Globalization (pp. 1-32)</vt:lpstr>
      <vt:lpstr>Seven Ages of Globalization (pp. 1-32)</vt:lpstr>
      <vt:lpstr>Table 1.1 Ages of Globalization: Dates and Breakthroughs</vt:lpstr>
      <vt:lpstr>The Acceleration of Change </vt:lpstr>
      <vt:lpstr>World Population, 10,000 BCE to 2000 CE</vt:lpstr>
      <vt:lpstr>World Rate of Urbanization, 10,000 BCE to Present</vt:lpstr>
      <vt:lpstr>World Output per person </vt:lpstr>
      <vt:lpstr>The Acceleration of Change (Super-exponential growth ) </vt:lpstr>
      <vt:lpstr>Economic Scale and the Pace of Change</vt:lpstr>
      <vt:lpstr>Economic Scale and the Pace of Change</vt:lpstr>
      <vt:lpstr>Malthusian Pessimism</vt:lpstr>
      <vt:lpstr>The Gradual Transformation to Urban Life</vt:lpstr>
      <vt:lpstr>Employment Shares </vt:lpstr>
      <vt:lpstr>The Interplay of Geography, Technology, and Institutions</vt:lpstr>
      <vt:lpstr>The Interplay of Geography, Technology, and Institutions</vt:lpstr>
      <vt:lpstr>The Interplay of Geography,,</vt:lpstr>
      <vt:lpstr>Geopolitics and Globalization</vt:lpstr>
      <vt:lpstr>Looking Back to See Forward</vt:lpstr>
      <vt:lpstr> 1 The Paleolithic Age (70,000–10,000 BCE) (pp. 33-40) </vt:lpstr>
      <vt:lpstr>1 The Paleolithic Age</vt:lpstr>
      <vt:lpstr>1 The Paleolithic Age</vt:lpstr>
      <vt:lpstr>Some Lessons from the Paleolithic Age</vt:lpstr>
      <vt:lpstr>2 The Neolithic Age (10,000–3000 BCE) (pp. 41-52)</vt:lpstr>
      <vt:lpstr>Some Lessons from the Neolithic Age</vt:lpstr>
      <vt:lpstr>3 The Equestrian Age (3000–1000 BCE) (pp. 53-68)</vt:lpstr>
      <vt:lpstr>3 The Equestrian Age (3000–1000 BCE) (pp. 53-68)</vt:lpstr>
      <vt:lpstr> Comparing Old World and New World Developments </vt:lpstr>
      <vt:lpstr> Some Lessons from the Equestrian Age </vt:lpstr>
      <vt:lpstr>4 The Classical Age (1000 BCE–1500 CE) (pp. 69-94)</vt:lpstr>
      <vt:lpstr>4 The Classical Age (1000 BCE–1500 CE) (pp. 69-94)</vt:lpstr>
      <vt:lpstr>The Axial Age</vt:lpstr>
      <vt:lpstr>Thalassocracy and Tellurocracy</vt:lpstr>
      <vt:lpstr>Global Trade Within the Lucky Latitudes</vt:lpstr>
      <vt:lpstr>Global Trade Within the Lucky Latitudes</vt:lpstr>
      <vt:lpstr>The Fall of Rome and the Rise of Islam</vt:lpstr>
      <vt:lpstr>The Fall of Rome and the Rise of Islam</vt:lpstr>
      <vt:lpstr>The Fall of Rome and the Rise of Islam</vt:lpstr>
      <vt:lpstr>The Fall of Rome and the Rise of Islam</vt:lpstr>
      <vt:lpstr>The Remarkable Song Dynasty of China</vt:lpstr>
      <vt:lpstr>Mongol Empire</vt:lpstr>
      <vt:lpstr>Song Dynasty</vt:lpstr>
      <vt:lpstr>4 The Classical Age (1000 BCE–1500 CE) (pp. 69-94)</vt:lpstr>
      <vt:lpstr>4 The Classical Age (1000 BCE–1500 CE) (pp. 69-94)</vt:lpstr>
      <vt:lpstr>Some Lessons from the Classical Age</vt:lpstr>
      <vt:lpstr>Some Lessons from the Classical Age</vt:lpstr>
      <vt:lpstr>5 The Ocean Age (1500–1800) (pp. 95-128)</vt:lpstr>
      <vt:lpstr>The Great Chinese Reversal</vt:lpstr>
      <vt:lpstr>The North Atlantic Quest for Ocean Navigation</vt:lpstr>
      <vt:lpstr>Columbus’s First Voyage</vt:lpstr>
      <vt:lpstr>Vasco da Gama’s First Voyage </vt:lpstr>
      <vt:lpstr>The Columbian Exchange</vt:lpstr>
      <vt:lpstr>Why the Ming Dynasty shifted its focus away from maritime activities?</vt:lpstr>
      <vt:lpstr>The Gunpowder Age and the High Seas</vt:lpstr>
      <vt:lpstr>The New European Age of Inquiry</vt:lpstr>
      <vt:lpstr>The Birth of Global Capitalism</vt:lpstr>
      <vt:lpstr>The Birth of Global Capitalism</vt:lpstr>
      <vt:lpstr>The Intertwining of State and Capital</vt:lpstr>
      <vt:lpstr>The Intertwining of State and Capital</vt:lpstr>
      <vt:lpstr>Indigenous Populations and African Slaves in the New World</vt:lpstr>
      <vt:lpstr>Triangular Trade </vt:lpstr>
      <vt:lpstr>Slave Trade </vt:lpstr>
      <vt:lpstr>The Slave Trade from Africa, 1500-1900</vt:lpstr>
      <vt:lpstr>Feeding Europe’s Factories: Cotton</vt:lpstr>
      <vt:lpstr>Global Empire and Global War</vt:lpstr>
      <vt:lpstr>Adam Smith’s Summation of the Age of Global Empire</vt:lpstr>
      <vt:lpstr>Some Lessons from the Ocean Age</vt:lpstr>
      <vt:lpstr>5 The Ocean Age (1500–1800) (pp. 95-128)</vt:lpstr>
      <vt:lpstr>5 The Ocean Age (1500–1800) (pp. 95-128)</vt:lpstr>
      <vt:lpstr>6 The Industrial Age (1800–2000) (pp. 129-168)</vt:lpstr>
      <vt:lpstr>1776</vt:lpstr>
      <vt:lpstr>Steam Engine - 1699</vt:lpstr>
      <vt:lpstr>Steam Engine - 1760</vt:lpstr>
      <vt:lpstr>From the Organic Economy to the Energy-Rich Economy</vt:lpstr>
      <vt:lpstr>Why Did Industrialization Start in Britain?</vt:lpstr>
      <vt:lpstr>Endogenous Growth and Kondratiev Waves</vt:lpstr>
      <vt:lpstr>Endogenous Growth and Kondratiev Waves</vt:lpstr>
      <vt:lpstr>The Diffusion of Industrialization in Europe</vt:lpstr>
      <vt:lpstr>The Great Global Divergence</vt:lpstr>
      <vt:lpstr>The Asian Drama: China, India, and Japan</vt:lpstr>
      <vt:lpstr>The Asian Drama: China, India, and Japan</vt:lpstr>
      <vt:lpstr>The Asian Drama: China, India, and Japan</vt:lpstr>
      <vt:lpstr>The Asian Drama: China, India, and Japan</vt:lpstr>
      <vt:lpstr>Europe Swallows Africa</vt:lpstr>
      <vt:lpstr>Anglo-American Hegemony</vt:lpstr>
      <vt:lpstr>The Thirty-Year European Bloodletting</vt:lpstr>
      <vt:lpstr>The Thirty-Year European Bloodletting</vt:lpstr>
      <vt:lpstr>The American Century </vt:lpstr>
      <vt:lpstr>Decolonization and the Onset of Global Convergence</vt:lpstr>
      <vt:lpstr>Decolonization and the Onset of Global Convergence</vt:lpstr>
      <vt:lpstr>Some Lessons from the Industrial Age</vt:lpstr>
      <vt:lpstr>6 The Industrial Age (1800–2000) (pp. 129-168)</vt:lpstr>
      <vt:lpstr>6 The Industrial Age (1800–2000) (pp. 129-168)</vt:lpstr>
      <vt:lpstr>6 The Industrial Age (1800–2000) (pp. 129-168)</vt:lpstr>
      <vt:lpstr>7 The Digital Age (TWENTY-FIRST CENTURY) (pp. 169-194)</vt:lpstr>
      <vt:lpstr>7 The Digital Age (TWENTY-FIRST CENTURY) (pp. 169-194)</vt:lpstr>
      <vt:lpstr>Guiding Globalization in the Twenty-First Century (pp. 195-214)</vt:lpstr>
      <vt:lpstr>Guiding Globalization in the Twenty-First Century (pp. 195-214)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Economies of Scale, Imperfect Competition, and International Trade</dc:title>
  <dc:creator>hp</dc:creator>
  <cp:lastModifiedBy>Muhammad Tariq Majeed</cp:lastModifiedBy>
  <cp:revision>145</cp:revision>
  <dcterms:created xsi:type="dcterms:W3CDTF">2006-08-16T00:00:00Z</dcterms:created>
  <dcterms:modified xsi:type="dcterms:W3CDTF">2024-03-25T21:09:21Z</dcterms:modified>
</cp:coreProperties>
</file>

<file path=docProps/thumbnail.jpeg>
</file>